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F_DB1D35B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44"/>
  </p:notesMasterIdLst>
  <p:sldIdLst>
    <p:sldId id="256" r:id="rId2"/>
    <p:sldId id="257" r:id="rId3"/>
    <p:sldId id="258" r:id="rId4"/>
    <p:sldId id="259" r:id="rId5"/>
    <p:sldId id="261" r:id="rId6"/>
    <p:sldId id="260" r:id="rId7"/>
    <p:sldId id="266" r:id="rId8"/>
    <p:sldId id="262" r:id="rId9"/>
    <p:sldId id="263" r:id="rId10"/>
    <p:sldId id="265" r:id="rId11"/>
    <p:sldId id="264" r:id="rId12"/>
    <p:sldId id="267" r:id="rId13"/>
    <p:sldId id="269" r:id="rId14"/>
    <p:sldId id="271" r:id="rId15"/>
    <p:sldId id="274" r:id="rId16"/>
    <p:sldId id="273" r:id="rId17"/>
    <p:sldId id="281" r:id="rId18"/>
    <p:sldId id="287" r:id="rId19"/>
    <p:sldId id="288" r:id="rId20"/>
    <p:sldId id="270" r:id="rId21"/>
    <p:sldId id="268" r:id="rId22"/>
    <p:sldId id="289" r:id="rId23"/>
    <p:sldId id="283" r:id="rId24"/>
    <p:sldId id="272" r:id="rId25"/>
    <p:sldId id="300" r:id="rId26"/>
    <p:sldId id="297" r:id="rId27"/>
    <p:sldId id="275" r:id="rId28"/>
    <p:sldId id="276" r:id="rId29"/>
    <p:sldId id="284" r:id="rId30"/>
    <p:sldId id="301" r:id="rId31"/>
    <p:sldId id="302" r:id="rId32"/>
    <p:sldId id="291" r:id="rId33"/>
    <p:sldId id="285" r:id="rId34"/>
    <p:sldId id="292" r:id="rId35"/>
    <p:sldId id="293" r:id="rId36"/>
    <p:sldId id="294" r:id="rId37"/>
    <p:sldId id="295" r:id="rId38"/>
    <p:sldId id="296" r:id="rId39"/>
    <p:sldId id="277" r:id="rId40"/>
    <p:sldId id="303" r:id="rId41"/>
    <p:sldId id="282" r:id="rId42"/>
    <p:sldId id="30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D9894D-21E0-BAAB-2228-BCFE662F4582}" name="Guest User" initials="GU" userId="S::urn:spo:anon#ae0c2cbf65a55ee5e285d9bdaf525bdd03fcc33035fba7444c62edc2142c60a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4F394-84BE-F9B0-D69B-D2329DC7D9C9}" v="197" dt="2024-04-30T18:03:29.568"/>
    <p1510:client id="{05E60E4B-446A-7169-6BCB-2447318471A2}" v="10" dt="2024-04-30T05:37:19.902"/>
    <p1510:client id="{4C4C127A-9060-AF75-5B8F-B57A8DC0E0B6}" v="108" dt="2024-04-30T05:23:35.298"/>
    <p1510:client id="{60F28619-C9B9-7489-7439-81CB4D59B0B0}" v="140" dt="2024-05-01T18:42:44.379"/>
    <p1510:client id="{7BB7DF47-43F6-4468-B526-601915C357F6}" v="112" dt="2024-04-30T05:34:44.004"/>
    <p1510:client id="{8EA1F19F-232B-D879-13F5-1D261B52E39D}" v="142" dt="2024-04-30T05:22:40.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modernComment_11F_DB1D35B1.xml><?xml version="1.0" encoding="utf-8"?>
<p188:cmLst xmlns:a="http://schemas.openxmlformats.org/drawingml/2006/main" xmlns:r="http://schemas.openxmlformats.org/officeDocument/2006/relationships" xmlns:p188="http://schemas.microsoft.com/office/powerpoint/2018/8/main">
  <p188:cm id="{3FE144E6-6FA8-4058-82AB-88F6B5C23D48}" authorId="{8FD9894D-21E0-BAAB-2228-BCFE662F4582}" created="2024-04-05T18:20:44.158">
    <pc:sldMkLst xmlns:pc="http://schemas.microsoft.com/office/powerpoint/2013/main/command">
      <pc:docMk/>
      <pc:sldMk cId="3676124593" sldId="287"/>
    </pc:sldMkLst>
    <p188:txBody>
      <a:bodyPr/>
      <a:lstStyle/>
      <a:p>
        <a:r>
          <a:rPr lang="en-US"/>
          <a:t>consider deleting this given it's a little repetitive with other materials later on? </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13C435-A3DA-4563-833A-80CCBC55692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230642F-D3D5-4177-983C-D7B46E16A9C4}">
      <dgm:prSet/>
      <dgm:spPr/>
      <dgm:t>
        <a:bodyPr/>
        <a:lstStyle/>
        <a:p>
          <a:pPr rtl="0"/>
          <a:r>
            <a:rPr lang="en-US">
              <a:solidFill>
                <a:schemeClr val="bg1"/>
              </a:solidFill>
              <a:latin typeface="Calibri"/>
              <a:cs typeface="Calibri"/>
            </a:rPr>
            <a:t>Joann Lee, </a:t>
          </a:r>
          <a:r>
            <a:rPr lang="en-US">
              <a:solidFill>
                <a:schemeClr val="bg1"/>
              </a:solidFill>
              <a:latin typeface="Avenir Next LT Pro"/>
            </a:rPr>
            <a:t>LAFLA</a:t>
          </a:r>
        </a:p>
      </dgm:t>
    </dgm:pt>
    <dgm:pt modelId="{4FD65604-3777-4966-9C8E-90541B693CA2}" type="parTrans" cxnId="{E261EB3B-7641-441F-8E3C-A004E0D09302}">
      <dgm:prSet/>
      <dgm:spPr/>
      <dgm:t>
        <a:bodyPr/>
        <a:lstStyle/>
        <a:p>
          <a:endParaRPr lang="en-US"/>
        </a:p>
      </dgm:t>
    </dgm:pt>
    <dgm:pt modelId="{9C2C5AD7-1282-4C9A-BEC1-AC649174160E}" type="sibTrans" cxnId="{E261EB3B-7641-441F-8E3C-A004E0D09302}">
      <dgm:prSet/>
      <dgm:spPr/>
      <dgm:t>
        <a:bodyPr/>
        <a:lstStyle/>
        <a:p>
          <a:endParaRPr lang="en-US"/>
        </a:p>
      </dgm:t>
    </dgm:pt>
    <dgm:pt modelId="{D05C22FB-45A7-4808-B606-43DFCE14F6FC}">
      <dgm:prSet phldr="0"/>
      <dgm:spPr/>
      <dgm:t>
        <a:bodyPr/>
        <a:lstStyle/>
        <a:p>
          <a:pPr rtl="0"/>
          <a:r>
            <a:rPr lang="en-US">
              <a:solidFill>
                <a:schemeClr val="bg1"/>
              </a:solidFill>
              <a:latin typeface="Calibri"/>
              <a:cs typeface="Calibri"/>
            </a:rPr>
            <a:t>Maria Kutnick, Winston</a:t>
          </a:r>
          <a:endParaRPr lang="en-US">
            <a:solidFill>
              <a:schemeClr val="bg1"/>
            </a:solidFill>
          </a:endParaRPr>
        </a:p>
      </dgm:t>
    </dgm:pt>
    <dgm:pt modelId="{E9FA7F55-DE80-4B28-BCDA-6A65B2D9FB03}" type="parTrans" cxnId="{CECB3705-BE57-46E4-BD20-11D2DC526584}">
      <dgm:prSet/>
      <dgm:spPr/>
      <dgm:t>
        <a:bodyPr/>
        <a:lstStyle/>
        <a:p>
          <a:endParaRPr lang="en-US"/>
        </a:p>
      </dgm:t>
    </dgm:pt>
    <dgm:pt modelId="{413FCC47-8FA8-4E20-AC9A-C874AE8AE6D5}" type="sibTrans" cxnId="{CECB3705-BE57-46E4-BD20-11D2DC526584}">
      <dgm:prSet/>
      <dgm:spPr/>
      <dgm:t>
        <a:bodyPr/>
        <a:lstStyle/>
        <a:p>
          <a:endParaRPr lang="en-US"/>
        </a:p>
      </dgm:t>
    </dgm:pt>
    <dgm:pt modelId="{D87FDB5A-E9B3-417D-BB28-3A5A2174A9A2}">
      <dgm:prSet phldr="0"/>
      <dgm:spPr/>
      <dgm:t>
        <a:bodyPr/>
        <a:lstStyle/>
        <a:p>
          <a:pPr rtl="0"/>
          <a:r>
            <a:rPr lang="en-US">
              <a:solidFill>
                <a:schemeClr val="bg1"/>
              </a:solidFill>
              <a:latin typeface="Calibri"/>
              <a:cs typeface="Calibri"/>
            </a:rPr>
            <a:t>Eddy Rivas, </a:t>
          </a:r>
          <a:r>
            <a:rPr lang="en-US">
              <a:solidFill>
                <a:schemeClr val="bg1"/>
              </a:solidFill>
              <a:latin typeface="Avenir Next LT Pro"/>
            </a:rPr>
            <a:t>Skadden</a:t>
          </a:r>
        </a:p>
      </dgm:t>
    </dgm:pt>
    <dgm:pt modelId="{DDEBA0C4-2924-462E-B096-148D0581D889}" type="parTrans" cxnId="{7781DD2C-99EB-4072-B246-81547BB11660}">
      <dgm:prSet/>
      <dgm:spPr/>
    </dgm:pt>
    <dgm:pt modelId="{CF9F500B-7004-45F1-93EE-B864200B7B08}" type="sibTrans" cxnId="{7781DD2C-99EB-4072-B246-81547BB11660}">
      <dgm:prSet/>
      <dgm:spPr/>
    </dgm:pt>
    <dgm:pt modelId="{1BDAEC22-387F-45D9-9B99-F6B79A32DE0C}">
      <dgm:prSet phldr="0"/>
      <dgm:spPr/>
      <dgm:t>
        <a:bodyPr/>
        <a:lstStyle/>
        <a:p>
          <a:r>
            <a:rPr lang="en-US">
              <a:solidFill>
                <a:schemeClr val="bg1"/>
              </a:solidFill>
              <a:latin typeface="Avenir Next LT Pro"/>
            </a:rPr>
            <a:t>Alejandra </a:t>
          </a:r>
          <a:r>
            <a:rPr lang="en-US">
              <a:solidFill>
                <a:schemeClr val="bg1"/>
              </a:solidFill>
            </a:rPr>
            <a:t>Oliva, Author</a:t>
          </a:r>
          <a:r>
            <a:rPr lang="en-US">
              <a:solidFill>
                <a:schemeClr val="bg1"/>
              </a:solidFill>
              <a:latin typeface="Avenir Next LT Pro"/>
            </a:rPr>
            <a:t> </a:t>
          </a:r>
          <a:endParaRPr lang="en-US">
            <a:solidFill>
              <a:schemeClr val="bg1"/>
            </a:solidFill>
          </a:endParaRPr>
        </a:p>
      </dgm:t>
    </dgm:pt>
    <dgm:pt modelId="{67C31813-D3D3-497B-85CA-FBFFFA396C0D}" type="parTrans" cxnId="{610DFF10-5EC4-46C4-B543-BDBAA86C2579}">
      <dgm:prSet/>
      <dgm:spPr/>
    </dgm:pt>
    <dgm:pt modelId="{3EFE1668-D429-41CC-87F5-A05E823A4887}" type="sibTrans" cxnId="{610DFF10-5EC4-46C4-B543-BDBAA86C2579}">
      <dgm:prSet/>
      <dgm:spPr/>
    </dgm:pt>
    <dgm:pt modelId="{CFA77842-426B-104E-9D00-9A8261FE8943}" type="pres">
      <dgm:prSet presAssocID="{C913C435-A3DA-4563-833A-80CCBC556928}" presName="linear" presStyleCnt="0">
        <dgm:presLayoutVars>
          <dgm:animLvl val="lvl"/>
          <dgm:resizeHandles val="exact"/>
        </dgm:presLayoutVars>
      </dgm:prSet>
      <dgm:spPr/>
    </dgm:pt>
    <dgm:pt modelId="{BEA38008-CF31-654E-9BFD-F999A0CBCEC4}" type="pres">
      <dgm:prSet presAssocID="{6230642F-D3D5-4177-983C-D7B46E16A9C4}" presName="parentText" presStyleLbl="node1" presStyleIdx="0" presStyleCnt="4">
        <dgm:presLayoutVars>
          <dgm:chMax val="0"/>
          <dgm:bulletEnabled val="1"/>
        </dgm:presLayoutVars>
      </dgm:prSet>
      <dgm:spPr/>
    </dgm:pt>
    <dgm:pt modelId="{05ACE3ED-5C00-0141-94B6-5D5C0FE96CDF}" type="pres">
      <dgm:prSet presAssocID="{9C2C5AD7-1282-4C9A-BEC1-AC649174160E}" presName="spacer" presStyleCnt="0"/>
      <dgm:spPr/>
    </dgm:pt>
    <dgm:pt modelId="{B1CBB4F6-43D2-42D1-A6A7-2C2E61D5C293}" type="pres">
      <dgm:prSet presAssocID="{D87FDB5A-E9B3-417D-BB28-3A5A2174A9A2}" presName="parentText" presStyleLbl="node1" presStyleIdx="1" presStyleCnt="4">
        <dgm:presLayoutVars>
          <dgm:chMax val="0"/>
          <dgm:bulletEnabled val="1"/>
        </dgm:presLayoutVars>
      </dgm:prSet>
      <dgm:spPr/>
    </dgm:pt>
    <dgm:pt modelId="{70A940E2-A298-4B71-8141-93AEE5E39A23}" type="pres">
      <dgm:prSet presAssocID="{CF9F500B-7004-45F1-93EE-B864200B7B08}" presName="spacer" presStyleCnt="0"/>
      <dgm:spPr/>
    </dgm:pt>
    <dgm:pt modelId="{007ACDB7-123C-49FB-9B2A-4BBEF949F88D}" type="pres">
      <dgm:prSet presAssocID="{1BDAEC22-387F-45D9-9B99-F6B79A32DE0C}" presName="parentText" presStyleLbl="node1" presStyleIdx="2" presStyleCnt="4">
        <dgm:presLayoutVars>
          <dgm:chMax val="0"/>
          <dgm:bulletEnabled val="1"/>
        </dgm:presLayoutVars>
      </dgm:prSet>
      <dgm:spPr/>
    </dgm:pt>
    <dgm:pt modelId="{9AEA4D6F-EE47-4CE4-88D2-A311A8FDA52C}" type="pres">
      <dgm:prSet presAssocID="{3EFE1668-D429-41CC-87F5-A05E823A4887}" presName="spacer" presStyleCnt="0"/>
      <dgm:spPr/>
    </dgm:pt>
    <dgm:pt modelId="{DD75923C-245A-3A42-ACC9-8BD45B9926EA}" type="pres">
      <dgm:prSet presAssocID="{D05C22FB-45A7-4808-B606-43DFCE14F6FC}" presName="parentText" presStyleLbl="node1" presStyleIdx="3" presStyleCnt="4">
        <dgm:presLayoutVars>
          <dgm:chMax val="0"/>
          <dgm:bulletEnabled val="1"/>
        </dgm:presLayoutVars>
      </dgm:prSet>
      <dgm:spPr/>
    </dgm:pt>
  </dgm:ptLst>
  <dgm:cxnLst>
    <dgm:cxn modelId="{CECB3705-BE57-46E4-BD20-11D2DC526584}" srcId="{C913C435-A3DA-4563-833A-80CCBC556928}" destId="{D05C22FB-45A7-4808-B606-43DFCE14F6FC}" srcOrd="3" destOrd="0" parTransId="{E9FA7F55-DE80-4B28-BCDA-6A65B2D9FB03}" sibTransId="{413FCC47-8FA8-4E20-AC9A-C874AE8AE6D5}"/>
    <dgm:cxn modelId="{610DFF10-5EC4-46C4-B543-BDBAA86C2579}" srcId="{C913C435-A3DA-4563-833A-80CCBC556928}" destId="{1BDAEC22-387F-45D9-9B99-F6B79A32DE0C}" srcOrd="2" destOrd="0" parTransId="{67C31813-D3D3-497B-85CA-FBFFFA396C0D}" sibTransId="{3EFE1668-D429-41CC-87F5-A05E823A4887}"/>
    <dgm:cxn modelId="{7781DD2C-99EB-4072-B246-81547BB11660}" srcId="{C913C435-A3DA-4563-833A-80CCBC556928}" destId="{D87FDB5A-E9B3-417D-BB28-3A5A2174A9A2}" srcOrd="1" destOrd="0" parTransId="{DDEBA0C4-2924-462E-B096-148D0581D889}" sibTransId="{CF9F500B-7004-45F1-93EE-B864200B7B08}"/>
    <dgm:cxn modelId="{9018C43B-0DA7-462D-B99B-6A52E70CCC0E}" type="presOf" srcId="{D87FDB5A-E9B3-417D-BB28-3A5A2174A9A2}" destId="{B1CBB4F6-43D2-42D1-A6A7-2C2E61D5C293}" srcOrd="0" destOrd="0" presId="urn:microsoft.com/office/officeart/2005/8/layout/vList2"/>
    <dgm:cxn modelId="{E261EB3B-7641-441F-8E3C-A004E0D09302}" srcId="{C913C435-A3DA-4563-833A-80CCBC556928}" destId="{6230642F-D3D5-4177-983C-D7B46E16A9C4}" srcOrd="0" destOrd="0" parTransId="{4FD65604-3777-4966-9C8E-90541B693CA2}" sibTransId="{9C2C5AD7-1282-4C9A-BEC1-AC649174160E}"/>
    <dgm:cxn modelId="{BD715C73-7FDD-45A1-BEFF-C735CAEE2B25}" type="presOf" srcId="{6230642F-D3D5-4177-983C-D7B46E16A9C4}" destId="{BEA38008-CF31-654E-9BFD-F999A0CBCEC4}" srcOrd="0" destOrd="0" presId="urn:microsoft.com/office/officeart/2005/8/layout/vList2"/>
    <dgm:cxn modelId="{8D66C3AE-E28B-374B-B2CB-F15225A80DFB}" type="presOf" srcId="{C913C435-A3DA-4563-833A-80CCBC556928}" destId="{CFA77842-426B-104E-9D00-9A8261FE8943}" srcOrd="0" destOrd="0" presId="urn:microsoft.com/office/officeart/2005/8/layout/vList2"/>
    <dgm:cxn modelId="{4B9F02C4-9300-4D20-9DBC-A92937D75613}" type="presOf" srcId="{D05C22FB-45A7-4808-B606-43DFCE14F6FC}" destId="{DD75923C-245A-3A42-ACC9-8BD45B9926EA}" srcOrd="0" destOrd="0" presId="urn:microsoft.com/office/officeart/2005/8/layout/vList2"/>
    <dgm:cxn modelId="{BCA5CEC9-504E-4850-B79D-98203399B8A2}" type="presOf" srcId="{1BDAEC22-387F-45D9-9B99-F6B79A32DE0C}" destId="{007ACDB7-123C-49FB-9B2A-4BBEF949F88D}" srcOrd="0" destOrd="0" presId="urn:microsoft.com/office/officeart/2005/8/layout/vList2"/>
    <dgm:cxn modelId="{8CA03249-D75B-4437-B1E0-72F607B5ECA3}" type="presParOf" srcId="{CFA77842-426B-104E-9D00-9A8261FE8943}" destId="{BEA38008-CF31-654E-9BFD-F999A0CBCEC4}" srcOrd="0" destOrd="0" presId="urn:microsoft.com/office/officeart/2005/8/layout/vList2"/>
    <dgm:cxn modelId="{AB004C87-268D-41AA-8492-A44E0259B2AF}" type="presParOf" srcId="{CFA77842-426B-104E-9D00-9A8261FE8943}" destId="{05ACE3ED-5C00-0141-94B6-5D5C0FE96CDF}" srcOrd="1" destOrd="0" presId="urn:microsoft.com/office/officeart/2005/8/layout/vList2"/>
    <dgm:cxn modelId="{AA7A3FD8-BF49-4D54-8E8E-F12506E54AA6}" type="presParOf" srcId="{CFA77842-426B-104E-9D00-9A8261FE8943}" destId="{B1CBB4F6-43D2-42D1-A6A7-2C2E61D5C293}" srcOrd="2" destOrd="0" presId="urn:microsoft.com/office/officeart/2005/8/layout/vList2"/>
    <dgm:cxn modelId="{E14195E5-2991-48BC-9C04-44C983D7221E}" type="presParOf" srcId="{CFA77842-426B-104E-9D00-9A8261FE8943}" destId="{70A940E2-A298-4B71-8141-93AEE5E39A23}" srcOrd="3" destOrd="0" presId="urn:microsoft.com/office/officeart/2005/8/layout/vList2"/>
    <dgm:cxn modelId="{EAFCA9AD-5A21-4EBC-B356-DF74EC59E328}" type="presParOf" srcId="{CFA77842-426B-104E-9D00-9A8261FE8943}" destId="{007ACDB7-123C-49FB-9B2A-4BBEF949F88D}" srcOrd="4" destOrd="0" presId="urn:microsoft.com/office/officeart/2005/8/layout/vList2"/>
    <dgm:cxn modelId="{1A59F3A4-3974-413E-A1C6-D4F908432A10}" type="presParOf" srcId="{CFA77842-426B-104E-9D00-9A8261FE8943}" destId="{9AEA4D6F-EE47-4CE4-88D2-A311A8FDA52C}" srcOrd="5" destOrd="0" presId="urn:microsoft.com/office/officeart/2005/8/layout/vList2"/>
    <dgm:cxn modelId="{AAF83BD5-B317-4D42-A4A8-6F1E3E7D2889}" type="presParOf" srcId="{CFA77842-426B-104E-9D00-9A8261FE8943}" destId="{DD75923C-245A-3A42-ACC9-8BD45B9926E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0C568B-F039-4D4D-AE67-9C913D151B81}"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095B03F-DA36-4C51-8543-9C971CD7C603}">
      <dgm:prSet/>
      <dgm:spPr/>
      <dgm:t>
        <a:bodyPr/>
        <a:lstStyle/>
        <a:p>
          <a:r>
            <a:rPr lang="en-US"/>
            <a:t>Language is powerful, and sometimes can be damaging</a:t>
          </a:r>
        </a:p>
      </dgm:t>
    </dgm:pt>
    <dgm:pt modelId="{FE23B2C4-4151-435C-BB27-2FA7F62159CC}" type="parTrans" cxnId="{938D61F0-31C0-4283-A02F-F00E5969D325}">
      <dgm:prSet/>
      <dgm:spPr/>
      <dgm:t>
        <a:bodyPr/>
        <a:lstStyle/>
        <a:p>
          <a:endParaRPr lang="en-US"/>
        </a:p>
      </dgm:t>
    </dgm:pt>
    <dgm:pt modelId="{6310615B-E26E-4B65-8279-F4F0BECD4CFF}" type="sibTrans" cxnId="{938D61F0-31C0-4283-A02F-F00E5969D325}">
      <dgm:prSet/>
      <dgm:spPr/>
      <dgm:t>
        <a:bodyPr/>
        <a:lstStyle/>
        <a:p>
          <a:endParaRPr lang="en-US"/>
        </a:p>
      </dgm:t>
    </dgm:pt>
    <dgm:pt modelId="{ED0BBACD-3F80-424C-B026-84D27F1087AC}">
      <dgm:prSet/>
      <dgm:spPr/>
      <dgm:t>
        <a:bodyPr/>
        <a:lstStyle/>
        <a:p>
          <a:r>
            <a:rPr lang="en-US"/>
            <a:t>Know the client’s pronouns (ask if you aren’t sure) and think through how you will handle gendered language</a:t>
          </a:r>
        </a:p>
      </dgm:t>
    </dgm:pt>
    <dgm:pt modelId="{64B44246-EEA2-4455-BC76-42D3060697A3}" type="parTrans" cxnId="{92D24D50-DAC7-499D-9FD3-267F00457C34}">
      <dgm:prSet/>
      <dgm:spPr/>
      <dgm:t>
        <a:bodyPr/>
        <a:lstStyle/>
        <a:p>
          <a:endParaRPr lang="en-US"/>
        </a:p>
      </dgm:t>
    </dgm:pt>
    <dgm:pt modelId="{0CAB3C2E-ADF8-4EC5-8527-1BC4188772BB}" type="sibTrans" cxnId="{92D24D50-DAC7-499D-9FD3-267F00457C34}">
      <dgm:prSet/>
      <dgm:spPr/>
      <dgm:t>
        <a:bodyPr/>
        <a:lstStyle/>
        <a:p>
          <a:endParaRPr lang="en-US"/>
        </a:p>
      </dgm:t>
    </dgm:pt>
    <dgm:pt modelId="{8FD8F642-130A-4974-A301-EDE2D76F2DB9}">
      <dgm:prSet/>
      <dgm:spPr/>
      <dgm:t>
        <a:bodyPr/>
        <a:lstStyle/>
        <a:p>
          <a:r>
            <a:rPr lang="en-US"/>
            <a:t>Words related to identity are highly subjective and the client may have a strong preference for particular terminology.</a:t>
          </a:r>
        </a:p>
      </dgm:t>
    </dgm:pt>
    <dgm:pt modelId="{D7966FEA-B99B-4028-8AA6-6370151D59CA}" type="parTrans" cxnId="{2CA67A39-2DDE-4F3E-8188-63B8261D4727}">
      <dgm:prSet/>
      <dgm:spPr/>
      <dgm:t>
        <a:bodyPr/>
        <a:lstStyle/>
        <a:p>
          <a:endParaRPr lang="en-US"/>
        </a:p>
      </dgm:t>
    </dgm:pt>
    <dgm:pt modelId="{6B7BF9EF-9CE5-413B-A4E6-2BD3F20993CD}" type="sibTrans" cxnId="{2CA67A39-2DDE-4F3E-8188-63B8261D4727}">
      <dgm:prSet/>
      <dgm:spPr/>
      <dgm:t>
        <a:bodyPr/>
        <a:lstStyle/>
        <a:p>
          <a:endParaRPr lang="en-US"/>
        </a:p>
      </dgm:t>
    </dgm:pt>
    <dgm:pt modelId="{371B5904-5508-471F-8374-1F8BA7A814ED}">
      <dgm:prSet/>
      <dgm:spPr/>
      <dgm:t>
        <a:bodyPr/>
        <a:lstStyle/>
        <a:p>
          <a:r>
            <a:rPr lang="en-US" b="1"/>
            <a:t>Always give the client the power to use the language they prefer – ask them when you aren’t sure, and then follow their lead!</a:t>
          </a:r>
          <a:endParaRPr lang="en-US"/>
        </a:p>
      </dgm:t>
    </dgm:pt>
    <dgm:pt modelId="{03943BBE-AE15-4413-A2B0-4E7AC895D308}" type="parTrans" cxnId="{2ADC291B-3657-4569-9E98-47CACD700949}">
      <dgm:prSet/>
      <dgm:spPr/>
      <dgm:t>
        <a:bodyPr/>
        <a:lstStyle/>
        <a:p>
          <a:endParaRPr lang="en-US"/>
        </a:p>
      </dgm:t>
    </dgm:pt>
    <dgm:pt modelId="{A62D26FB-0D59-4ABB-AAFB-8A3B7E0B8988}" type="sibTrans" cxnId="{2ADC291B-3657-4569-9E98-47CACD700949}">
      <dgm:prSet/>
      <dgm:spPr/>
      <dgm:t>
        <a:bodyPr/>
        <a:lstStyle/>
        <a:p>
          <a:endParaRPr lang="en-US"/>
        </a:p>
      </dgm:t>
    </dgm:pt>
    <dgm:pt modelId="{5946EE80-5FA7-BE41-A88E-115ABB3783A9}" type="pres">
      <dgm:prSet presAssocID="{300C568B-F039-4D4D-AE67-9C913D151B81}" presName="vert0" presStyleCnt="0">
        <dgm:presLayoutVars>
          <dgm:dir/>
          <dgm:animOne val="branch"/>
          <dgm:animLvl val="lvl"/>
        </dgm:presLayoutVars>
      </dgm:prSet>
      <dgm:spPr/>
    </dgm:pt>
    <dgm:pt modelId="{BED45A34-2F9F-7046-9100-090E00215CC4}" type="pres">
      <dgm:prSet presAssocID="{B095B03F-DA36-4C51-8543-9C971CD7C603}" presName="thickLine" presStyleLbl="alignNode1" presStyleIdx="0" presStyleCnt="4"/>
      <dgm:spPr/>
    </dgm:pt>
    <dgm:pt modelId="{C57A0E75-DB45-A647-B444-BDE119AB9243}" type="pres">
      <dgm:prSet presAssocID="{B095B03F-DA36-4C51-8543-9C971CD7C603}" presName="horz1" presStyleCnt="0"/>
      <dgm:spPr/>
    </dgm:pt>
    <dgm:pt modelId="{81BD9FE8-FE92-7643-B5E4-14AF2138E6AB}" type="pres">
      <dgm:prSet presAssocID="{B095B03F-DA36-4C51-8543-9C971CD7C603}" presName="tx1" presStyleLbl="revTx" presStyleIdx="0" presStyleCnt="4"/>
      <dgm:spPr/>
    </dgm:pt>
    <dgm:pt modelId="{604D53CE-0924-1349-95C1-1744809C347C}" type="pres">
      <dgm:prSet presAssocID="{B095B03F-DA36-4C51-8543-9C971CD7C603}" presName="vert1" presStyleCnt="0"/>
      <dgm:spPr/>
    </dgm:pt>
    <dgm:pt modelId="{F29257FE-28F1-1444-8070-CE2F90E060E9}" type="pres">
      <dgm:prSet presAssocID="{ED0BBACD-3F80-424C-B026-84D27F1087AC}" presName="thickLine" presStyleLbl="alignNode1" presStyleIdx="1" presStyleCnt="4"/>
      <dgm:spPr/>
    </dgm:pt>
    <dgm:pt modelId="{16850F3C-9D5B-7E48-BDED-AA334852ED53}" type="pres">
      <dgm:prSet presAssocID="{ED0BBACD-3F80-424C-B026-84D27F1087AC}" presName="horz1" presStyleCnt="0"/>
      <dgm:spPr/>
    </dgm:pt>
    <dgm:pt modelId="{26CF2295-761C-664F-B14D-A9ABA461705A}" type="pres">
      <dgm:prSet presAssocID="{ED0BBACD-3F80-424C-B026-84D27F1087AC}" presName="tx1" presStyleLbl="revTx" presStyleIdx="1" presStyleCnt="4"/>
      <dgm:spPr/>
    </dgm:pt>
    <dgm:pt modelId="{4E4510BF-16E6-E642-8D50-64936D9E65D2}" type="pres">
      <dgm:prSet presAssocID="{ED0BBACD-3F80-424C-B026-84D27F1087AC}" presName="vert1" presStyleCnt="0"/>
      <dgm:spPr/>
    </dgm:pt>
    <dgm:pt modelId="{B3666BAF-4191-444E-B8A2-14CC74C74098}" type="pres">
      <dgm:prSet presAssocID="{8FD8F642-130A-4974-A301-EDE2D76F2DB9}" presName="thickLine" presStyleLbl="alignNode1" presStyleIdx="2" presStyleCnt="4"/>
      <dgm:spPr/>
    </dgm:pt>
    <dgm:pt modelId="{121CCF5F-0B71-824C-8D86-366B098810BE}" type="pres">
      <dgm:prSet presAssocID="{8FD8F642-130A-4974-A301-EDE2D76F2DB9}" presName="horz1" presStyleCnt="0"/>
      <dgm:spPr/>
    </dgm:pt>
    <dgm:pt modelId="{B0A801C7-EEFC-E742-86B2-D71663BA161A}" type="pres">
      <dgm:prSet presAssocID="{8FD8F642-130A-4974-A301-EDE2D76F2DB9}" presName="tx1" presStyleLbl="revTx" presStyleIdx="2" presStyleCnt="4"/>
      <dgm:spPr/>
    </dgm:pt>
    <dgm:pt modelId="{9BC5C70F-D833-9041-B022-65F061EFADF7}" type="pres">
      <dgm:prSet presAssocID="{8FD8F642-130A-4974-A301-EDE2D76F2DB9}" presName="vert1" presStyleCnt="0"/>
      <dgm:spPr/>
    </dgm:pt>
    <dgm:pt modelId="{84CBA68D-9832-5347-A920-7BC946CB24D8}" type="pres">
      <dgm:prSet presAssocID="{371B5904-5508-471F-8374-1F8BA7A814ED}" presName="thickLine" presStyleLbl="alignNode1" presStyleIdx="3" presStyleCnt="4"/>
      <dgm:spPr/>
    </dgm:pt>
    <dgm:pt modelId="{8E1CA506-AE04-EA4E-8E00-8F4C22D8E39A}" type="pres">
      <dgm:prSet presAssocID="{371B5904-5508-471F-8374-1F8BA7A814ED}" presName="horz1" presStyleCnt="0"/>
      <dgm:spPr/>
    </dgm:pt>
    <dgm:pt modelId="{839D65CF-321A-C149-AA08-4620AECAA42C}" type="pres">
      <dgm:prSet presAssocID="{371B5904-5508-471F-8374-1F8BA7A814ED}" presName="tx1" presStyleLbl="revTx" presStyleIdx="3" presStyleCnt="4"/>
      <dgm:spPr/>
    </dgm:pt>
    <dgm:pt modelId="{EDB029FF-043D-1D41-A885-3C36A26FB3CB}" type="pres">
      <dgm:prSet presAssocID="{371B5904-5508-471F-8374-1F8BA7A814ED}" presName="vert1" presStyleCnt="0"/>
      <dgm:spPr/>
    </dgm:pt>
  </dgm:ptLst>
  <dgm:cxnLst>
    <dgm:cxn modelId="{52A50F17-5FEC-1841-AED5-48F808058797}" type="presOf" srcId="{300C568B-F039-4D4D-AE67-9C913D151B81}" destId="{5946EE80-5FA7-BE41-A88E-115ABB3783A9}" srcOrd="0" destOrd="0" presId="urn:microsoft.com/office/officeart/2008/layout/LinedList"/>
    <dgm:cxn modelId="{FFB25118-819F-CE4A-BAA4-D08AA956FCA3}" type="presOf" srcId="{B095B03F-DA36-4C51-8543-9C971CD7C603}" destId="{81BD9FE8-FE92-7643-B5E4-14AF2138E6AB}" srcOrd="0" destOrd="0" presId="urn:microsoft.com/office/officeart/2008/layout/LinedList"/>
    <dgm:cxn modelId="{2ADC291B-3657-4569-9E98-47CACD700949}" srcId="{300C568B-F039-4D4D-AE67-9C913D151B81}" destId="{371B5904-5508-471F-8374-1F8BA7A814ED}" srcOrd="3" destOrd="0" parTransId="{03943BBE-AE15-4413-A2B0-4E7AC895D308}" sibTransId="{A62D26FB-0D59-4ABB-AAFB-8A3B7E0B8988}"/>
    <dgm:cxn modelId="{C2AC5F20-025A-4242-9D5C-61330D37D5C0}" type="presOf" srcId="{ED0BBACD-3F80-424C-B026-84D27F1087AC}" destId="{26CF2295-761C-664F-B14D-A9ABA461705A}" srcOrd="0" destOrd="0" presId="urn:microsoft.com/office/officeart/2008/layout/LinedList"/>
    <dgm:cxn modelId="{2CA67A39-2DDE-4F3E-8188-63B8261D4727}" srcId="{300C568B-F039-4D4D-AE67-9C913D151B81}" destId="{8FD8F642-130A-4974-A301-EDE2D76F2DB9}" srcOrd="2" destOrd="0" parTransId="{D7966FEA-B99B-4028-8AA6-6370151D59CA}" sibTransId="{6B7BF9EF-9CE5-413B-A4E6-2BD3F20993CD}"/>
    <dgm:cxn modelId="{CA680B50-6791-1547-B60E-9A328CB457A6}" type="presOf" srcId="{371B5904-5508-471F-8374-1F8BA7A814ED}" destId="{839D65CF-321A-C149-AA08-4620AECAA42C}" srcOrd="0" destOrd="0" presId="urn:microsoft.com/office/officeart/2008/layout/LinedList"/>
    <dgm:cxn modelId="{92D24D50-DAC7-499D-9FD3-267F00457C34}" srcId="{300C568B-F039-4D4D-AE67-9C913D151B81}" destId="{ED0BBACD-3F80-424C-B026-84D27F1087AC}" srcOrd="1" destOrd="0" parTransId="{64B44246-EEA2-4455-BC76-42D3060697A3}" sibTransId="{0CAB3C2E-ADF8-4EC5-8527-1BC4188772BB}"/>
    <dgm:cxn modelId="{938D61F0-31C0-4283-A02F-F00E5969D325}" srcId="{300C568B-F039-4D4D-AE67-9C913D151B81}" destId="{B095B03F-DA36-4C51-8543-9C971CD7C603}" srcOrd="0" destOrd="0" parTransId="{FE23B2C4-4151-435C-BB27-2FA7F62159CC}" sibTransId="{6310615B-E26E-4B65-8279-F4F0BECD4CFF}"/>
    <dgm:cxn modelId="{77B09DF3-94A6-B542-81E9-82E95B477186}" type="presOf" srcId="{8FD8F642-130A-4974-A301-EDE2D76F2DB9}" destId="{B0A801C7-EEFC-E742-86B2-D71663BA161A}" srcOrd="0" destOrd="0" presId="urn:microsoft.com/office/officeart/2008/layout/LinedList"/>
    <dgm:cxn modelId="{235C45BA-3392-134A-9C97-E9AD11D0874D}" type="presParOf" srcId="{5946EE80-5FA7-BE41-A88E-115ABB3783A9}" destId="{BED45A34-2F9F-7046-9100-090E00215CC4}" srcOrd="0" destOrd="0" presId="urn:microsoft.com/office/officeart/2008/layout/LinedList"/>
    <dgm:cxn modelId="{0E5B9F73-C7F8-134E-871C-9DB4951DDC93}" type="presParOf" srcId="{5946EE80-5FA7-BE41-A88E-115ABB3783A9}" destId="{C57A0E75-DB45-A647-B444-BDE119AB9243}" srcOrd="1" destOrd="0" presId="urn:microsoft.com/office/officeart/2008/layout/LinedList"/>
    <dgm:cxn modelId="{0026397B-EABB-0045-98FF-B1DAF74BC7C9}" type="presParOf" srcId="{C57A0E75-DB45-A647-B444-BDE119AB9243}" destId="{81BD9FE8-FE92-7643-B5E4-14AF2138E6AB}" srcOrd="0" destOrd="0" presId="urn:microsoft.com/office/officeart/2008/layout/LinedList"/>
    <dgm:cxn modelId="{71ADB52C-997B-A941-8BDD-B9880C1A8196}" type="presParOf" srcId="{C57A0E75-DB45-A647-B444-BDE119AB9243}" destId="{604D53CE-0924-1349-95C1-1744809C347C}" srcOrd="1" destOrd="0" presId="urn:microsoft.com/office/officeart/2008/layout/LinedList"/>
    <dgm:cxn modelId="{484C2B47-51BA-464E-9039-A49FD989294D}" type="presParOf" srcId="{5946EE80-5FA7-BE41-A88E-115ABB3783A9}" destId="{F29257FE-28F1-1444-8070-CE2F90E060E9}" srcOrd="2" destOrd="0" presId="urn:microsoft.com/office/officeart/2008/layout/LinedList"/>
    <dgm:cxn modelId="{FC8062C5-D20B-274C-AD9B-7664C3936238}" type="presParOf" srcId="{5946EE80-5FA7-BE41-A88E-115ABB3783A9}" destId="{16850F3C-9D5B-7E48-BDED-AA334852ED53}" srcOrd="3" destOrd="0" presId="urn:microsoft.com/office/officeart/2008/layout/LinedList"/>
    <dgm:cxn modelId="{3753794B-A879-604E-B325-E1B01EB6530C}" type="presParOf" srcId="{16850F3C-9D5B-7E48-BDED-AA334852ED53}" destId="{26CF2295-761C-664F-B14D-A9ABA461705A}" srcOrd="0" destOrd="0" presId="urn:microsoft.com/office/officeart/2008/layout/LinedList"/>
    <dgm:cxn modelId="{57744A49-C711-6A4F-A016-063EA881F55A}" type="presParOf" srcId="{16850F3C-9D5B-7E48-BDED-AA334852ED53}" destId="{4E4510BF-16E6-E642-8D50-64936D9E65D2}" srcOrd="1" destOrd="0" presId="urn:microsoft.com/office/officeart/2008/layout/LinedList"/>
    <dgm:cxn modelId="{FB2FB8C7-5641-DC45-AAF7-8B0574821E94}" type="presParOf" srcId="{5946EE80-5FA7-BE41-A88E-115ABB3783A9}" destId="{B3666BAF-4191-444E-B8A2-14CC74C74098}" srcOrd="4" destOrd="0" presId="urn:microsoft.com/office/officeart/2008/layout/LinedList"/>
    <dgm:cxn modelId="{749968A3-F2C1-FA4C-9B76-96224859A1F6}" type="presParOf" srcId="{5946EE80-5FA7-BE41-A88E-115ABB3783A9}" destId="{121CCF5F-0B71-824C-8D86-366B098810BE}" srcOrd="5" destOrd="0" presId="urn:microsoft.com/office/officeart/2008/layout/LinedList"/>
    <dgm:cxn modelId="{99E75ECB-C44F-8541-B802-A0C61FC912DA}" type="presParOf" srcId="{121CCF5F-0B71-824C-8D86-366B098810BE}" destId="{B0A801C7-EEFC-E742-86B2-D71663BA161A}" srcOrd="0" destOrd="0" presId="urn:microsoft.com/office/officeart/2008/layout/LinedList"/>
    <dgm:cxn modelId="{F2FC594E-CF8B-3047-8F9F-EE179EE1ACBC}" type="presParOf" srcId="{121CCF5F-0B71-824C-8D86-366B098810BE}" destId="{9BC5C70F-D833-9041-B022-65F061EFADF7}" srcOrd="1" destOrd="0" presId="urn:microsoft.com/office/officeart/2008/layout/LinedList"/>
    <dgm:cxn modelId="{9AF385F6-8B9B-6F41-9DFA-133B2B464053}" type="presParOf" srcId="{5946EE80-5FA7-BE41-A88E-115ABB3783A9}" destId="{84CBA68D-9832-5347-A920-7BC946CB24D8}" srcOrd="6" destOrd="0" presId="urn:microsoft.com/office/officeart/2008/layout/LinedList"/>
    <dgm:cxn modelId="{22AFF192-AF00-304D-AF05-62DD6FFE45D8}" type="presParOf" srcId="{5946EE80-5FA7-BE41-A88E-115ABB3783A9}" destId="{8E1CA506-AE04-EA4E-8E00-8F4C22D8E39A}" srcOrd="7" destOrd="0" presId="urn:microsoft.com/office/officeart/2008/layout/LinedList"/>
    <dgm:cxn modelId="{F5FCE0F4-2512-B146-9B12-07181613ADC6}" type="presParOf" srcId="{8E1CA506-AE04-EA4E-8E00-8F4C22D8E39A}" destId="{839D65CF-321A-C149-AA08-4620AECAA42C}" srcOrd="0" destOrd="0" presId="urn:microsoft.com/office/officeart/2008/layout/LinedList"/>
    <dgm:cxn modelId="{E17BFF1B-F057-0844-8930-D2FD987D6E13}" type="presParOf" srcId="{8E1CA506-AE04-EA4E-8E00-8F4C22D8E39A}" destId="{EDB029FF-043D-1D41-A885-3C36A26FB3C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E506FCF-86B5-4104-990A-9628BE35551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4588246-91A9-4C11-B5BD-9BF432CC5418}">
      <dgm:prSet/>
      <dgm:spPr/>
      <dgm:t>
        <a:bodyPr/>
        <a:lstStyle/>
        <a:p>
          <a:r>
            <a:rPr lang="en-US"/>
            <a:t>No legal work can be done without you serving as an interpreter</a:t>
          </a:r>
        </a:p>
      </dgm:t>
    </dgm:pt>
    <dgm:pt modelId="{682E48B1-0A57-4A4E-8583-A57DEB1E292B}" type="parTrans" cxnId="{1CF89956-5DFE-4C86-9CCD-8DB933CB9D68}">
      <dgm:prSet/>
      <dgm:spPr/>
      <dgm:t>
        <a:bodyPr/>
        <a:lstStyle/>
        <a:p>
          <a:endParaRPr lang="en-US"/>
        </a:p>
      </dgm:t>
    </dgm:pt>
    <dgm:pt modelId="{086437D2-8F90-4A17-A52D-21C9AECA080E}" type="sibTrans" cxnId="{1CF89956-5DFE-4C86-9CCD-8DB933CB9D68}">
      <dgm:prSet/>
      <dgm:spPr/>
      <dgm:t>
        <a:bodyPr/>
        <a:lstStyle/>
        <a:p>
          <a:endParaRPr lang="en-US"/>
        </a:p>
      </dgm:t>
    </dgm:pt>
    <dgm:pt modelId="{C4DC7A04-B0E4-4C5E-A929-D2C405ABD243}">
      <dgm:prSet/>
      <dgm:spPr/>
      <dgm:t>
        <a:bodyPr/>
        <a:lstStyle/>
        <a:p>
          <a:r>
            <a:rPr lang="en-US"/>
            <a:t>Your work product (as an interpreter) is every bit as important as the work that the attorneys do</a:t>
          </a:r>
        </a:p>
      </dgm:t>
    </dgm:pt>
    <dgm:pt modelId="{580BE005-1C25-40EF-9F52-C0B747D8B04C}" type="parTrans" cxnId="{B30C459B-91AC-406A-B040-AAEB64BD0759}">
      <dgm:prSet/>
      <dgm:spPr/>
      <dgm:t>
        <a:bodyPr/>
        <a:lstStyle/>
        <a:p>
          <a:endParaRPr lang="en-US"/>
        </a:p>
      </dgm:t>
    </dgm:pt>
    <dgm:pt modelId="{096092C2-46F3-4B25-80E7-FC1827C5230A}" type="sibTrans" cxnId="{B30C459B-91AC-406A-B040-AAEB64BD0759}">
      <dgm:prSet/>
      <dgm:spPr/>
      <dgm:t>
        <a:bodyPr/>
        <a:lstStyle/>
        <a:p>
          <a:endParaRPr lang="en-US"/>
        </a:p>
      </dgm:t>
    </dgm:pt>
    <dgm:pt modelId="{D5638CA2-5B41-4813-8CD3-1AC56874B6E4}">
      <dgm:prSet/>
      <dgm:spPr/>
      <dgm:t>
        <a:bodyPr/>
        <a:lstStyle/>
        <a:p>
          <a:r>
            <a:rPr lang="en-US"/>
            <a:t>Your relationship with the team and the client is important</a:t>
          </a:r>
        </a:p>
      </dgm:t>
    </dgm:pt>
    <dgm:pt modelId="{9DEC2974-ACF0-4A12-9C70-4C237DBD4236}" type="parTrans" cxnId="{56746DF1-BDCC-4468-9AE6-37F4F7DA001E}">
      <dgm:prSet/>
      <dgm:spPr/>
      <dgm:t>
        <a:bodyPr/>
        <a:lstStyle/>
        <a:p>
          <a:endParaRPr lang="en-US"/>
        </a:p>
      </dgm:t>
    </dgm:pt>
    <dgm:pt modelId="{4045D45F-3C5F-4FD2-ADD5-D699C9FCB920}" type="sibTrans" cxnId="{56746DF1-BDCC-4468-9AE6-37F4F7DA001E}">
      <dgm:prSet/>
      <dgm:spPr/>
      <dgm:t>
        <a:bodyPr/>
        <a:lstStyle/>
        <a:p>
          <a:endParaRPr lang="en-US"/>
        </a:p>
      </dgm:t>
    </dgm:pt>
    <dgm:pt modelId="{01B81261-23FC-4665-9047-15AE217AD5C0}">
      <dgm:prSet/>
      <dgm:spPr/>
      <dgm:t>
        <a:bodyPr/>
        <a:lstStyle/>
        <a:p>
          <a:r>
            <a:rPr lang="en-US"/>
            <a:t>That means you will need the tools and preparation to do your best work.</a:t>
          </a:r>
        </a:p>
      </dgm:t>
    </dgm:pt>
    <dgm:pt modelId="{A4C7D9CE-E80F-44D5-B473-F59F4BBE31EC}" type="parTrans" cxnId="{C31F7213-89BB-4475-B513-EB4CDBA64640}">
      <dgm:prSet/>
      <dgm:spPr/>
      <dgm:t>
        <a:bodyPr/>
        <a:lstStyle/>
        <a:p>
          <a:endParaRPr lang="en-US"/>
        </a:p>
      </dgm:t>
    </dgm:pt>
    <dgm:pt modelId="{CEF694AB-6DE7-426B-9D5D-5AB798E60F8A}" type="sibTrans" cxnId="{C31F7213-89BB-4475-B513-EB4CDBA64640}">
      <dgm:prSet/>
      <dgm:spPr/>
      <dgm:t>
        <a:bodyPr/>
        <a:lstStyle/>
        <a:p>
          <a:endParaRPr lang="en-US"/>
        </a:p>
      </dgm:t>
    </dgm:pt>
    <dgm:pt modelId="{4E124718-0182-D142-A1F8-FB5C3D46FBC0}" type="pres">
      <dgm:prSet presAssocID="{0E506FCF-86B5-4104-990A-9628BE35551F}" presName="vert0" presStyleCnt="0">
        <dgm:presLayoutVars>
          <dgm:dir/>
          <dgm:animOne val="branch"/>
          <dgm:animLvl val="lvl"/>
        </dgm:presLayoutVars>
      </dgm:prSet>
      <dgm:spPr/>
    </dgm:pt>
    <dgm:pt modelId="{10686A9D-5447-7E46-8D3A-903C64490D2F}" type="pres">
      <dgm:prSet presAssocID="{14588246-91A9-4C11-B5BD-9BF432CC5418}" presName="thickLine" presStyleLbl="alignNode1" presStyleIdx="0" presStyleCnt="4"/>
      <dgm:spPr/>
    </dgm:pt>
    <dgm:pt modelId="{B80E4DBC-857E-5F4E-BAA2-D37BEF32A393}" type="pres">
      <dgm:prSet presAssocID="{14588246-91A9-4C11-B5BD-9BF432CC5418}" presName="horz1" presStyleCnt="0"/>
      <dgm:spPr/>
    </dgm:pt>
    <dgm:pt modelId="{0A70DA09-4F94-994C-BF3D-77D700232BD1}" type="pres">
      <dgm:prSet presAssocID="{14588246-91A9-4C11-B5BD-9BF432CC5418}" presName="tx1" presStyleLbl="revTx" presStyleIdx="0" presStyleCnt="4"/>
      <dgm:spPr/>
    </dgm:pt>
    <dgm:pt modelId="{7CE909EB-5FAD-6740-A4C5-7DCB0D741664}" type="pres">
      <dgm:prSet presAssocID="{14588246-91A9-4C11-B5BD-9BF432CC5418}" presName="vert1" presStyleCnt="0"/>
      <dgm:spPr/>
    </dgm:pt>
    <dgm:pt modelId="{B3649437-D070-8847-8902-E0B4AC814586}" type="pres">
      <dgm:prSet presAssocID="{C4DC7A04-B0E4-4C5E-A929-D2C405ABD243}" presName="thickLine" presStyleLbl="alignNode1" presStyleIdx="1" presStyleCnt="4"/>
      <dgm:spPr/>
    </dgm:pt>
    <dgm:pt modelId="{4D6C3D0B-3612-954C-B474-14815EFE2B90}" type="pres">
      <dgm:prSet presAssocID="{C4DC7A04-B0E4-4C5E-A929-D2C405ABD243}" presName="horz1" presStyleCnt="0"/>
      <dgm:spPr/>
    </dgm:pt>
    <dgm:pt modelId="{8E84C77D-EE41-7A49-85C6-9E3FFF0B33DA}" type="pres">
      <dgm:prSet presAssocID="{C4DC7A04-B0E4-4C5E-A929-D2C405ABD243}" presName="tx1" presStyleLbl="revTx" presStyleIdx="1" presStyleCnt="4"/>
      <dgm:spPr/>
    </dgm:pt>
    <dgm:pt modelId="{0BDAFD47-C197-2F45-A628-99D2C80C8468}" type="pres">
      <dgm:prSet presAssocID="{C4DC7A04-B0E4-4C5E-A929-D2C405ABD243}" presName="vert1" presStyleCnt="0"/>
      <dgm:spPr/>
    </dgm:pt>
    <dgm:pt modelId="{221939C6-1475-E446-8DCC-68097E322F28}" type="pres">
      <dgm:prSet presAssocID="{D5638CA2-5B41-4813-8CD3-1AC56874B6E4}" presName="thickLine" presStyleLbl="alignNode1" presStyleIdx="2" presStyleCnt="4"/>
      <dgm:spPr/>
    </dgm:pt>
    <dgm:pt modelId="{1736257B-4AE2-2942-9C47-B31E7222B521}" type="pres">
      <dgm:prSet presAssocID="{D5638CA2-5B41-4813-8CD3-1AC56874B6E4}" presName="horz1" presStyleCnt="0"/>
      <dgm:spPr/>
    </dgm:pt>
    <dgm:pt modelId="{4DC3282E-7EA3-7A4D-9C3F-33F6AECC697D}" type="pres">
      <dgm:prSet presAssocID="{D5638CA2-5B41-4813-8CD3-1AC56874B6E4}" presName="tx1" presStyleLbl="revTx" presStyleIdx="2" presStyleCnt="4"/>
      <dgm:spPr/>
    </dgm:pt>
    <dgm:pt modelId="{B501572C-63FF-5F45-87CC-E32C224BC86F}" type="pres">
      <dgm:prSet presAssocID="{D5638CA2-5B41-4813-8CD3-1AC56874B6E4}" presName="vert1" presStyleCnt="0"/>
      <dgm:spPr/>
    </dgm:pt>
    <dgm:pt modelId="{AA2144A4-513F-AD4E-87F3-B4F631113331}" type="pres">
      <dgm:prSet presAssocID="{01B81261-23FC-4665-9047-15AE217AD5C0}" presName="thickLine" presStyleLbl="alignNode1" presStyleIdx="3" presStyleCnt="4"/>
      <dgm:spPr/>
    </dgm:pt>
    <dgm:pt modelId="{59CF6B3E-A91C-844C-89F9-B7D1EF5A89DF}" type="pres">
      <dgm:prSet presAssocID="{01B81261-23FC-4665-9047-15AE217AD5C0}" presName="horz1" presStyleCnt="0"/>
      <dgm:spPr/>
    </dgm:pt>
    <dgm:pt modelId="{9DD98A28-1BCF-B342-BE4C-81F78D185C04}" type="pres">
      <dgm:prSet presAssocID="{01B81261-23FC-4665-9047-15AE217AD5C0}" presName="tx1" presStyleLbl="revTx" presStyleIdx="3" presStyleCnt="4"/>
      <dgm:spPr/>
    </dgm:pt>
    <dgm:pt modelId="{1CE65B89-2B05-2347-9677-74EB53D3176B}" type="pres">
      <dgm:prSet presAssocID="{01B81261-23FC-4665-9047-15AE217AD5C0}" presName="vert1" presStyleCnt="0"/>
      <dgm:spPr/>
    </dgm:pt>
  </dgm:ptLst>
  <dgm:cxnLst>
    <dgm:cxn modelId="{C31F7213-89BB-4475-B513-EB4CDBA64640}" srcId="{0E506FCF-86B5-4104-990A-9628BE35551F}" destId="{01B81261-23FC-4665-9047-15AE217AD5C0}" srcOrd="3" destOrd="0" parTransId="{A4C7D9CE-E80F-44D5-B473-F59F4BBE31EC}" sibTransId="{CEF694AB-6DE7-426B-9D5D-5AB798E60F8A}"/>
    <dgm:cxn modelId="{F627513A-D76F-9041-B74B-2ACDE625C116}" type="presOf" srcId="{14588246-91A9-4C11-B5BD-9BF432CC5418}" destId="{0A70DA09-4F94-994C-BF3D-77D700232BD1}" srcOrd="0" destOrd="0" presId="urn:microsoft.com/office/officeart/2008/layout/LinedList"/>
    <dgm:cxn modelId="{19F54A6E-6632-2244-B389-679C1D9F1FA0}" type="presOf" srcId="{D5638CA2-5B41-4813-8CD3-1AC56874B6E4}" destId="{4DC3282E-7EA3-7A4D-9C3F-33F6AECC697D}" srcOrd="0" destOrd="0" presId="urn:microsoft.com/office/officeart/2008/layout/LinedList"/>
    <dgm:cxn modelId="{CAAF2A76-42F2-E742-8570-3147F25D01C8}" type="presOf" srcId="{01B81261-23FC-4665-9047-15AE217AD5C0}" destId="{9DD98A28-1BCF-B342-BE4C-81F78D185C04}" srcOrd="0" destOrd="0" presId="urn:microsoft.com/office/officeart/2008/layout/LinedList"/>
    <dgm:cxn modelId="{1CF89956-5DFE-4C86-9CCD-8DB933CB9D68}" srcId="{0E506FCF-86B5-4104-990A-9628BE35551F}" destId="{14588246-91A9-4C11-B5BD-9BF432CC5418}" srcOrd="0" destOrd="0" parTransId="{682E48B1-0A57-4A4E-8583-A57DEB1E292B}" sibTransId="{086437D2-8F90-4A17-A52D-21C9AECA080E}"/>
    <dgm:cxn modelId="{6B532386-8F53-6841-952B-C323D2423F70}" type="presOf" srcId="{C4DC7A04-B0E4-4C5E-A929-D2C405ABD243}" destId="{8E84C77D-EE41-7A49-85C6-9E3FFF0B33DA}" srcOrd="0" destOrd="0" presId="urn:microsoft.com/office/officeart/2008/layout/LinedList"/>
    <dgm:cxn modelId="{B30C459B-91AC-406A-B040-AAEB64BD0759}" srcId="{0E506FCF-86B5-4104-990A-9628BE35551F}" destId="{C4DC7A04-B0E4-4C5E-A929-D2C405ABD243}" srcOrd="1" destOrd="0" parTransId="{580BE005-1C25-40EF-9F52-C0B747D8B04C}" sibTransId="{096092C2-46F3-4B25-80E7-FC1827C5230A}"/>
    <dgm:cxn modelId="{56746DF1-BDCC-4468-9AE6-37F4F7DA001E}" srcId="{0E506FCF-86B5-4104-990A-9628BE35551F}" destId="{D5638CA2-5B41-4813-8CD3-1AC56874B6E4}" srcOrd="2" destOrd="0" parTransId="{9DEC2974-ACF0-4A12-9C70-4C237DBD4236}" sibTransId="{4045D45F-3C5F-4FD2-ADD5-D699C9FCB920}"/>
    <dgm:cxn modelId="{EC3F88FB-6AC2-1C49-B898-13F6108BD4DA}" type="presOf" srcId="{0E506FCF-86B5-4104-990A-9628BE35551F}" destId="{4E124718-0182-D142-A1F8-FB5C3D46FBC0}" srcOrd="0" destOrd="0" presId="urn:microsoft.com/office/officeart/2008/layout/LinedList"/>
    <dgm:cxn modelId="{A70059F0-D7CC-3246-83D5-6CD7A9A7D166}" type="presParOf" srcId="{4E124718-0182-D142-A1F8-FB5C3D46FBC0}" destId="{10686A9D-5447-7E46-8D3A-903C64490D2F}" srcOrd="0" destOrd="0" presId="urn:microsoft.com/office/officeart/2008/layout/LinedList"/>
    <dgm:cxn modelId="{15DBC75D-2F13-4F47-AE70-5833759610D6}" type="presParOf" srcId="{4E124718-0182-D142-A1F8-FB5C3D46FBC0}" destId="{B80E4DBC-857E-5F4E-BAA2-D37BEF32A393}" srcOrd="1" destOrd="0" presId="urn:microsoft.com/office/officeart/2008/layout/LinedList"/>
    <dgm:cxn modelId="{CA6B72FD-C083-EA49-87B4-4F3251026CB2}" type="presParOf" srcId="{B80E4DBC-857E-5F4E-BAA2-D37BEF32A393}" destId="{0A70DA09-4F94-994C-BF3D-77D700232BD1}" srcOrd="0" destOrd="0" presId="urn:microsoft.com/office/officeart/2008/layout/LinedList"/>
    <dgm:cxn modelId="{2A0F2C35-4A20-A14C-B613-1ABCD232A35A}" type="presParOf" srcId="{B80E4DBC-857E-5F4E-BAA2-D37BEF32A393}" destId="{7CE909EB-5FAD-6740-A4C5-7DCB0D741664}" srcOrd="1" destOrd="0" presId="urn:microsoft.com/office/officeart/2008/layout/LinedList"/>
    <dgm:cxn modelId="{0B34F56D-5687-AD40-B912-0C5C21039913}" type="presParOf" srcId="{4E124718-0182-D142-A1F8-FB5C3D46FBC0}" destId="{B3649437-D070-8847-8902-E0B4AC814586}" srcOrd="2" destOrd="0" presId="urn:microsoft.com/office/officeart/2008/layout/LinedList"/>
    <dgm:cxn modelId="{19F6C295-6CE9-7245-A0FA-8CCFA348BE1D}" type="presParOf" srcId="{4E124718-0182-D142-A1F8-FB5C3D46FBC0}" destId="{4D6C3D0B-3612-954C-B474-14815EFE2B90}" srcOrd="3" destOrd="0" presId="urn:microsoft.com/office/officeart/2008/layout/LinedList"/>
    <dgm:cxn modelId="{373525B3-E459-C844-B816-981A1BF44F8A}" type="presParOf" srcId="{4D6C3D0B-3612-954C-B474-14815EFE2B90}" destId="{8E84C77D-EE41-7A49-85C6-9E3FFF0B33DA}" srcOrd="0" destOrd="0" presId="urn:microsoft.com/office/officeart/2008/layout/LinedList"/>
    <dgm:cxn modelId="{889B2CF3-16AD-B84B-BCA8-95812482D254}" type="presParOf" srcId="{4D6C3D0B-3612-954C-B474-14815EFE2B90}" destId="{0BDAFD47-C197-2F45-A628-99D2C80C8468}" srcOrd="1" destOrd="0" presId="urn:microsoft.com/office/officeart/2008/layout/LinedList"/>
    <dgm:cxn modelId="{AB657A5F-151B-7F4A-8EF3-1D7300F80933}" type="presParOf" srcId="{4E124718-0182-D142-A1F8-FB5C3D46FBC0}" destId="{221939C6-1475-E446-8DCC-68097E322F28}" srcOrd="4" destOrd="0" presId="urn:microsoft.com/office/officeart/2008/layout/LinedList"/>
    <dgm:cxn modelId="{A57F4A01-54C6-DE4B-9EA7-CB0989233EE1}" type="presParOf" srcId="{4E124718-0182-D142-A1F8-FB5C3D46FBC0}" destId="{1736257B-4AE2-2942-9C47-B31E7222B521}" srcOrd="5" destOrd="0" presId="urn:microsoft.com/office/officeart/2008/layout/LinedList"/>
    <dgm:cxn modelId="{1A6F4E01-693B-4E47-91D9-44303F08C541}" type="presParOf" srcId="{1736257B-4AE2-2942-9C47-B31E7222B521}" destId="{4DC3282E-7EA3-7A4D-9C3F-33F6AECC697D}" srcOrd="0" destOrd="0" presId="urn:microsoft.com/office/officeart/2008/layout/LinedList"/>
    <dgm:cxn modelId="{78D7FD6B-36A9-1546-8914-4AA50D83BA65}" type="presParOf" srcId="{1736257B-4AE2-2942-9C47-B31E7222B521}" destId="{B501572C-63FF-5F45-87CC-E32C224BC86F}" srcOrd="1" destOrd="0" presId="urn:microsoft.com/office/officeart/2008/layout/LinedList"/>
    <dgm:cxn modelId="{3BF06366-8CE5-FC4B-99AD-05F336E29316}" type="presParOf" srcId="{4E124718-0182-D142-A1F8-FB5C3D46FBC0}" destId="{AA2144A4-513F-AD4E-87F3-B4F631113331}" srcOrd="6" destOrd="0" presId="urn:microsoft.com/office/officeart/2008/layout/LinedList"/>
    <dgm:cxn modelId="{9BBF2FE0-786B-7344-B872-7EA4452E719B}" type="presParOf" srcId="{4E124718-0182-D142-A1F8-FB5C3D46FBC0}" destId="{59CF6B3E-A91C-844C-89F9-B7D1EF5A89DF}" srcOrd="7" destOrd="0" presId="urn:microsoft.com/office/officeart/2008/layout/LinedList"/>
    <dgm:cxn modelId="{BE883685-C1F0-474C-9AE2-8A1DA4F18732}" type="presParOf" srcId="{59CF6B3E-A91C-844C-89F9-B7D1EF5A89DF}" destId="{9DD98A28-1BCF-B342-BE4C-81F78D185C04}" srcOrd="0" destOrd="0" presId="urn:microsoft.com/office/officeart/2008/layout/LinedList"/>
    <dgm:cxn modelId="{BE05A687-2DE7-624A-8362-4D4B81176421}" type="presParOf" srcId="{59CF6B3E-A91C-844C-89F9-B7D1EF5A89DF}" destId="{1CE65B89-2B05-2347-9677-74EB53D3176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8ED45E-025D-4C36-810D-B1EC25CB53B8}"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C10D439D-24E2-44DC-894D-91790BBA95C8}">
      <dgm:prSet/>
      <dgm:spPr/>
      <dgm:t>
        <a:bodyPr/>
        <a:lstStyle/>
        <a:p>
          <a:r>
            <a:rPr lang="en-US"/>
            <a:t>Have a conversation with the attorneys on the case before you get started</a:t>
          </a:r>
        </a:p>
      </dgm:t>
    </dgm:pt>
    <dgm:pt modelId="{857B49D0-82C9-46C6-A139-D730ED53A3C8}" type="parTrans" cxnId="{2617D71F-81F1-4DB2-9681-A620781CE2D9}">
      <dgm:prSet/>
      <dgm:spPr/>
      <dgm:t>
        <a:bodyPr/>
        <a:lstStyle/>
        <a:p>
          <a:endParaRPr lang="en-US"/>
        </a:p>
      </dgm:t>
    </dgm:pt>
    <dgm:pt modelId="{EC11FEB1-4CA7-484C-8A79-90C9C92533F9}" type="sibTrans" cxnId="{2617D71F-81F1-4DB2-9681-A620781CE2D9}">
      <dgm:prSet phldrT="01" phldr="0"/>
      <dgm:spPr/>
      <dgm:t>
        <a:bodyPr/>
        <a:lstStyle/>
        <a:p>
          <a:r>
            <a:rPr lang="en-US"/>
            <a:t>01</a:t>
          </a:r>
        </a:p>
      </dgm:t>
    </dgm:pt>
    <dgm:pt modelId="{8042FCBE-C8B9-4F06-8964-BA2E57DD4F4E}">
      <dgm:prSet/>
      <dgm:spPr/>
      <dgm:t>
        <a:bodyPr/>
        <a:lstStyle/>
        <a:p>
          <a:r>
            <a:rPr lang="en-US"/>
            <a:t>Explain what you will need in advance to properly prepare</a:t>
          </a:r>
        </a:p>
      </dgm:t>
    </dgm:pt>
    <dgm:pt modelId="{CC6F9F6C-94F2-47C9-BB63-D7DE7579ED89}" type="parTrans" cxnId="{E7980D5C-866F-4764-894E-33DA897CAAFD}">
      <dgm:prSet/>
      <dgm:spPr/>
      <dgm:t>
        <a:bodyPr/>
        <a:lstStyle/>
        <a:p>
          <a:endParaRPr lang="en-US"/>
        </a:p>
      </dgm:t>
    </dgm:pt>
    <dgm:pt modelId="{AE2ADE84-B986-4795-9DA7-294052716DC5}" type="sibTrans" cxnId="{E7980D5C-866F-4764-894E-33DA897CAAFD}">
      <dgm:prSet phldrT="02" phldr="0"/>
      <dgm:spPr/>
      <dgm:t>
        <a:bodyPr/>
        <a:lstStyle/>
        <a:p>
          <a:r>
            <a:rPr lang="en-US"/>
            <a:t>02</a:t>
          </a:r>
        </a:p>
      </dgm:t>
    </dgm:pt>
    <dgm:pt modelId="{90AF86B0-5FA9-485F-BE9C-2372AD8B4A52}">
      <dgm:prSet/>
      <dgm:spPr/>
      <dgm:t>
        <a:bodyPr/>
        <a:lstStyle/>
        <a:p>
          <a:r>
            <a:rPr lang="en-US"/>
            <a:t>Discuss interpretation basics for how the session will go</a:t>
          </a:r>
        </a:p>
      </dgm:t>
    </dgm:pt>
    <dgm:pt modelId="{55C62C54-D998-4A05-9FDD-77E6DEC22044}" type="parTrans" cxnId="{FACB4729-9DEF-4D74-A0EB-B701C1667060}">
      <dgm:prSet/>
      <dgm:spPr/>
      <dgm:t>
        <a:bodyPr/>
        <a:lstStyle/>
        <a:p>
          <a:endParaRPr lang="en-US"/>
        </a:p>
      </dgm:t>
    </dgm:pt>
    <dgm:pt modelId="{CBA6A240-F249-4051-A18C-A2EEF5B13978}" type="sibTrans" cxnId="{FACB4729-9DEF-4D74-A0EB-B701C1667060}">
      <dgm:prSet phldrT="03" phldr="0"/>
      <dgm:spPr/>
      <dgm:t>
        <a:bodyPr/>
        <a:lstStyle/>
        <a:p>
          <a:r>
            <a:rPr lang="en-US"/>
            <a:t>03</a:t>
          </a:r>
        </a:p>
      </dgm:t>
    </dgm:pt>
    <dgm:pt modelId="{B63F8991-160F-451C-8DB6-979E2B8AA034}">
      <dgm:prSet/>
      <dgm:spPr/>
      <dgm:t>
        <a:bodyPr/>
        <a:lstStyle/>
        <a:p>
          <a:r>
            <a:rPr lang="en-US"/>
            <a:t>Learn what your role will be on the case going forward</a:t>
          </a:r>
        </a:p>
      </dgm:t>
    </dgm:pt>
    <dgm:pt modelId="{19FB4F50-63FD-4536-97E8-0D498A68846E}" type="parTrans" cxnId="{9CF4F702-DAA1-4865-BC49-BFB653B748E3}">
      <dgm:prSet/>
      <dgm:spPr/>
      <dgm:t>
        <a:bodyPr/>
        <a:lstStyle/>
        <a:p>
          <a:endParaRPr lang="en-US"/>
        </a:p>
      </dgm:t>
    </dgm:pt>
    <dgm:pt modelId="{BE14E367-F442-4670-AC1B-62260AC64EE1}" type="sibTrans" cxnId="{9CF4F702-DAA1-4865-BC49-BFB653B748E3}">
      <dgm:prSet phldrT="04" phldr="0"/>
      <dgm:spPr/>
      <dgm:t>
        <a:bodyPr/>
        <a:lstStyle/>
        <a:p>
          <a:r>
            <a:rPr lang="en-US"/>
            <a:t>04</a:t>
          </a:r>
        </a:p>
      </dgm:t>
    </dgm:pt>
    <dgm:pt modelId="{42D355F2-5D18-A647-8CBA-9BEB03A24108}" type="pres">
      <dgm:prSet presAssocID="{CC8ED45E-025D-4C36-810D-B1EC25CB53B8}" presName="Name0" presStyleCnt="0">
        <dgm:presLayoutVars>
          <dgm:animLvl val="lvl"/>
          <dgm:resizeHandles val="exact"/>
        </dgm:presLayoutVars>
      </dgm:prSet>
      <dgm:spPr/>
    </dgm:pt>
    <dgm:pt modelId="{9946BE69-605C-2D4A-8928-3AB9D66D1D1B}" type="pres">
      <dgm:prSet presAssocID="{C10D439D-24E2-44DC-894D-91790BBA95C8}" presName="compositeNode" presStyleCnt="0">
        <dgm:presLayoutVars>
          <dgm:bulletEnabled val="1"/>
        </dgm:presLayoutVars>
      </dgm:prSet>
      <dgm:spPr/>
    </dgm:pt>
    <dgm:pt modelId="{6F5C932B-AD63-6A4F-8848-B502A4985F3D}" type="pres">
      <dgm:prSet presAssocID="{C10D439D-24E2-44DC-894D-91790BBA95C8}" presName="bgRect" presStyleLbl="alignNode1" presStyleIdx="0" presStyleCnt="4"/>
      <dgm:spPr/>
    </dgm:pt>
    <dgm:pt modelId="{EA7CE4F4-4F71-9A4B-BF77-C64076229E70}" type="pres">
      <dgm:prSet presAssocID="{EC11FEB1-4CA7-484C-8A79-90C9C92533F9}" presName="sibTransNodeRect" presStyleLbl="alignNode1" presStyleIdx="0" presStyleCnt="4">
        <dgm:presLayoutVars>
          <dgm:chMax val="0"/>
          <dgm:bulletEnabled val="1"/>
        </dgm:presLayoutVars>
      </dgm:prSet>
      <dgm:spPr/>
    </dgm:pt>
    <dgm:pt modelId="{FE6C4F84-035A-6E4A-AE15-94C0CD453E17}" type="pres">
      <dgm:prSet presAssocID="{C10D439D-24E2-44DC-894D-91790BBA95C8}" presName="nodeRect" presStyleLbl="alignNode1" presStyleIdx="0" presStyleCnt="4">
        <dgm:presLayoutVars>
          <dgm:bulletEnabled val="1"/>
        </dgm:presLayoutVars>
      </dgm:prSet>
      <dgm:spPr/>
    </dgm:pt>
    <dgm:pt modelId="{6CF374BE-E557-4A4F-8CF9-38477D6C5E10}" type="pres">
      <dgm:prSet presAssocID="{EC11FEB1-4CA7-484C-8A79-90C9C92533F9}" presName="sibTrans" presStyleCnt="0"/>
      <dgm:spPr/>
    </dgm:pt>
    <dgm:pt modelId="{2BBD8FF1-51A6-264B-8096-813192CF88CB}" type="pres">
      <dgm:prSet presAssocID="{8042FCBE-C8B9-4F06-8964-BA2E57DD4F4E}" presName="compositeNode" presStyleCnt="0">
        <dgm:presLayoutVars>
          <dgm:bulletEnabled val="1"/>
        </dgm:presLayoutVars>
      </dgm:prSet>
      <dgm:spPr/>
    </dgm:pt>
    <dgm:pt modelId="{C0F3E506-049F-2E48-A293-7F38E468044F}" type="pres">
      <dgm:prSet presAssocID="{8042FCBE-C8B9-4F06-8964-BA2E57DD4F4E}" presName="bgRect" presStyleLbl="alignNode1" presStyleIdx="1" presStyleCnt="4"/>
      <dgm:spPr/>
    </dgm:pt>
    <dgm:pt modelId="{D23DD915-A71C-274D-A950-EA65A47AED4C}" type="pres">
      <dgm:prSet presAssocID="{AE2ADE84-B986-4795-9DA7-294052716DC5}" presName="sibTransNodeRect" presStyleLbl="alignNode1" presStyleIdx="1" presStyleCnt="4">
        <dgm:presLayoutVars>
          <dgm:chMax val="0"/>
          <dgm:bulletEnabled val="1"/>
        </dgm:presLayoutVars>
      </dgm:prSet>
      <dgm:spPr/>
    </dgm:pt>
    <dgm:pt modelId="{06C6BCAD-6005-344D-A76E-8439FF65A721}" type="pres">
      <dgm:prSet presAssocID="{8042FCBE-C8B9-4F06-8964-BA2E57DD4F4E}" presName="nodeRect" presStyleLbl="alignNode1" presStyleIdx="1" presStyleCnt="4">
        <dgm:presLayoutVars>
          <dgm:bulletEnabled val="1"/>
        </dgm:presLayoutVars>
      </dgm:prSet>
      <dgm:spPr/>
    </dgm:pt>
    <dgm:pt modelId="{7670B8C5-87A2-A245-8829-A0D3FFB01294}" type="pres">
      <dgm:prSet presAssocID="{AE2ADE84-B986-4795-9DA7-294052716DC5}" presName="sibTrans" presStyleCnt="0"/>
      <dgm:spPr/>
    </dgm:pt>
    <dgm:pt modelId="{9303CDE6-784A-684B-9F74-E70C1E56233F}" type="pres">
      <dgm:prSet presAssocID="{90AF86B0-5FA9-485F-BE9C-2372AD8B4A52}" presName="compositeNode" presStyleCnt="0">
        <dgm:presLayoutVars>
          <dgm:bulletEnabled val="1"/>
        </dgm:presLayoutVars>
      </dgm:prSet>
      <dgm:spPr/>
    </dgm:pt>
    <dgm:pt modelId="{0F30B5F7-C1FB-C249-844E-D17C55B3BA9D}" type="pres">
      <dgm:prSet presAssocID="{90AF86B0-5FA9-485F-BE9C-2372AD8B4A52}" presName="bgRect" presStyleLbl="alignNode1" presStyleIdx="2" presStyleCnt="4"/>
      <dgm:spPr/>
    </dgm:pt>
    <dgm:pt modelId="{0CF37C2F-7D6E-6644-A500-670F9A4EA3BB}" type="pres">
      <dgm:prSet presAssocID="{CBA6A240-F249-4051-A18C-A2EEF5B13978}" presName="sibTransNodeRect" presStyleLbl="alignNode1" presStyleIdx="2" presStyleCnt="4">
        <dgm:presLayoutVars>
          <dgm:chMax val="0"/>
          <dgm:bulletEnabled val="1"/>
        </dgm:presLayoutVars>
      </dgm:prSet>
      <dgm:spPr/>
    </dgm:pt>
    <dgm:pt modelId="{D6515FA5-1ABD-654D-810A-94C281527942}" type="pres">
      <dgm:prSet presAssocID="{90AF86B0-5FA9-485F-BE9C-2372AD8B4A52}" presName="nodeRect" presStyleLbl="alignNode1" presStyleIdx="2" presStyleCnt="4">
        <dgm:presLayoutVars>
          <dgm:bulletEnabled val="1"/>
        </dgm:presLayoutVars>
      </dgm:prSet>
      <dgm:spPr/>
    </dgm:pt>
    <dgm:pt modelId="{38A4B9BA-2D2A-704A-9248-31FF98D78642}" type="pres">
      <dgm:prSet presAssocID="{CBA6A240-F249-4051-A18C-A2EEF5B13978}" presName="sibTrans" presStyleCnt="0"/>
      <dgm:spPr/>
    </dgm:pt>
    <dgm:pt modelId="{A4A8E688-F8D5-0F4E-BDEB-361719B081EA}" type="pres">
      <dgm:prSet presAssocID="{B63F8991-160F-451C-8DB6-979E2B8AA034}" presName="compositeNode" presStyleCnt="0">
        <dgm:presLayoutVars>
          <dgm:bulletEnabled val="1"/>
        </dgm:presLayoutVars>
      </dgm:prSet>
      <dgm:spPr/>
    </dgm:pt>
    <dgm:pt modelId="{C9CAD20E-23CE-1640-8BC4-42E36EA08C64}" type="pres">
      <dgm:prSet presAssocID="{B63F8991-160F-451C-8DB6-979E2B8AA034}" presName="bgRect" presStyleLbl="alignNode1" presStyleIdx="3" presStyleCnt="4"/>
      <dgm:spPr/>
    </dgm:pt>
    <dgm:pt modelId="{E6288844-2910-E049-AC08-9C0883D782CC}" type="pres">
      <dgm:prSet presAssocID="{BE14E367-F442-4670-AC1B-62260AC64EE1}" presName="sibTransNodeRect" presStyleLbl="alignNode1" presStyleIdx="3" presStyleCnt="4">
        <dgm:presLayoutVars>
          <dgm:chMax val="0"/>
          <dgm:bulletEnabled val="1"/>
        </dgm:presLayoutVars>
      </dgm:prSet>
      <dgm:spPr/>
    </dgm:pt>
    <dgm:pt modelId="{C0C8B9EB-BD53-AC4F-813E-F7D057EEDB65}" type="pres">
      <dgm:prSet presAssocID="{B63F8991-160F-451C-8DB6-979E2B8AA034}" presName="nodeRect" presStyleLbl="alignNode1" presStyleIdx="3" presStyleCnt="4">
        <dgm:presLayoutVars>
          <dgm:bulletEnabled val="1"/>
        </dgm:presLayoutVars>
      </dgm:prSet>
      <dgm:spPr/>
    </dgm:pt>
  </dgm:ptLst>
  <dgm:cxnLst>
    <dgm:cxn modelId="{D95E1400-808F-2342-84D3-E791C0897A2D}" type="presOf" srcId="{CC8ED45E-025D-4C36-810D-B1EC25CB53B8}" destId="{42D355F2-5D18-A647-8CBA-9BEB03A24108}" srcOrd="0" destOrd="0" presId="urn:microsoft.com/office/officeart/2016/7/layout/LinearBlockProcessNumbered"/>
    <dgm:cxn modelId="{9CF4F702-DAA1-4865-BC49-BFB653B748E3}" srcId="{CC8ED45E-025D-4C36-810D-B1EC25CB53B8}" destId="{B63F8991-160F-451C-8DB6-979E2B8AA034}" srcOrd="3" destOrd="0" parTransId="{19FB4F50-63FD-4536-97E8-0D498A68846E}" sibTransId="{BE14E367-F442-4670-AC1B-62260AC64EE1}"/>
    <dgm:cxn modelId="{DE22F417-7F98-1B4C-9B2A-7EEC0D89F4C3}" type="presOf" srcId="{90AF86B0-5FA9-485F-BE9C-2372AD8B4A52}" destId="{0F30B5F7-C1FB-C249-844E-D17C55B3BA9D}" srcOrd="0" destOrd="0" presId="urn:microsoft.com/office/officeart/2016/7/layout/LinearBlockProcessNumbered"/>
    <dgm:cxn modelId="{E428FD19-285F-264A-B076-4ADFA597FD8D}" type="presOf" srcId="{B63F8991-160F-451C-8DB6-979E2B8AA034}" destId="{C0C8B9EB-BD53-AC4F-813E-F7D057EEDB65}" srcOrd="1" destOrd="0" presId="urn:microsoft.com/office/officeart/2016/7/layout/LinearBlockProcessNumbered"/>
    <dgm:cxn modelId="{2282281B-E196-5841-AB5F-0DF8E2C5C63F}" type="presOf" srcId="{EC11FEB1-4CA7-484C-8A79-90C9C92533F9}" destId="{EA7CE4F4-4F71-9A4B-BF77-C64076229E70}" srcOrd="0" destOrd="0" presId="urn:microsoft.com/office/officeart/2016/7/layout/LinearBlockProcessNumbered"/>
    <dgm:cxn modelId="{2617D71F-81F1-4DB2-9681-A620781CE2D9}" srcId="{CC8ED45E-025D-4C36-810D-B1EC25CB53B8}" destId="{C10D439D-24E2-44DC-894D-91790BBA95C8}" srcOrd="0" destOrd="0" parTransId="{857B49D0-82C9-46C6-A139-D730ED53A3C8}" sibTransId="{EC11FEB1-4CA7-484C-8A79-90C9C92533F9}"/>
    <dgm:cxn modelId="{FACB4729-9DEF-4D74-A0EB-B701C1667060}" srcId="{CC8ED45E-025D-4C36-810D-B1EC25CB53B8}" destId="{90AF86B0-5FA9-485F-BE9C-2372AD8B4A52}" srcOrd="2" destOrd="0" parTransId="{55C62C54-D998-4A05-9FDD-77E6DEC22044}" sibTransId="{CBA6A240-F249-4051-A18C-A2EEF5B13978}"/>
    <dgm:cxn modelId="{F2310E31-AFFA-6E41-808D-854A1FCEB9A0}" type="presOf" srcId="{8042FCBE-C8B9-4F06-8964-BA2E57DD4F4E}" destId="{06C6BCAD-6005-344D-A76E-8439FF65A721}" srcOrd="1" destOrd="0" presId="urn:microsoft.com/office/officeart/2016/7/layout/LinearBlockProcessNumbered"/>
    <dgm:cxn modelId="{E7980D5C-866F-4764-894E-33DA897CAAFD}" srcId="{CC8ED45E-025D-4C36-810D-B1EC25CB53B8}" destId="{8042FCBE-C8B9-4F06-8964-BA2E57DD4F4E}" srcOrd="1" destOrd="0" parTransId="{CC6F9F6C-94F2-47C9-BB63-D7DE7579ED89}" sibTransId="{AE2ADE84-B986-4795-9DA7-294052716DC5}"/>
    <dgm:cxn modelId="{CB33D444-5184-FE4B-A4C6-3C4C2E0EA05D}" type="presOf" srcId="{90AF86B0-5FA9-485F-BE9C-2372AD8B4A52}" destId="{D6515FA5-1ABD-654D-810A-94C281527942}" srcOrd="1" destOrd="0" presId="urn:microsoft.com/office/officeart/2016/7/layout/LinearBlockProcessNumbered"/>
    <dgm:cxn modelId="{B445B277-2351-1745-B950-320926F158DA}" type="presOf" srcId="{B63F8991-160F-451C-8DB6-979E2B8AA034}" destId="{C9CAD20E-23CE-1640-8BC4-42E36EA08C64}" srcOrd="0" destOrd="0" presId="urn:microsoft.com/office/officeart/2016/7/layout/LinearBlockProcessNumbered"/>
    <dgm:cxn modelId="{BA91427F-4B0F-8A42-A185-0CE48F1E7326}" type="presOf" srcId="{C10D439D-24E2-44DC-894D-91790BBA95C8}" destId="{FE6C4F84-035A-6E4A-AE15-94C0CD453E17}" srcOrd="1" destOrd="0" presId="urn:microsoft.com/office/officeart/2016/7/layout/LinearBlockProcessNumbered"/>
    <dgm:cxn modelId="{C0BADB94-6F28-F345-ACCD-C649424457A6}" type="presOf" srcId="{BE14E367-F442-4670-AC1B-62260AC64EE1}" destId="{E6288844-2910-E049-AC08-9C0883D782CC}" srcOrd="0" destOrd="0" presId="urn:microsoft.com/office/officeart/2016/7/layout/LinearBlockProcessNumbered"/>
    <dgm:cxn modelId="{349F7BA8-A810-3544-94D5-79B0BA4FD9BF}" type="presOf" srcId="{8042FCBE-C8B9-4F06-8964-BA2E57DD4F4E}" destId="{C0F3E506-049F-2E48-A293-7F38E468044F}" srcOrd="0" destOrd="0" presId="urn:microsoft.com/office/officeart/2016/7/layout/LinearBlockProcessNumbered"/>
    <dgm:cxn modelId="{0DF48FA9-7B41-CB49-B46D-73AEE1D39DA4}" type="presOf" srcId="{AE2ADE84-B986-4795-9DA7-294052716DC5}" destId="{D23DD915-A71C-274D-A950-EA65A47AED4C}" srcOrd="0" destOrd="0" presId="urn:microsoft.com/office/officeart/2016/7/layout/LinearBlockProcessNumbered"/>
    <dgm:cxn modelId="{FAB612DF-2904-8E4F-A3E3-C1945E0CEB3F}" type="presOf" srcId="{CBA6A240-F249-4051-A18C-A2EEF5B13978}" destId="{0CF37C2F-7D6E-6644-A500-670F9A4EA3BB}" srcOrd="0" destOrd="0" presId="urn:microsoft.com/office/officeart/2016/7/layout/LinearBlockProcessNumbered"/>
    <dgm:cxn modelId="{FD78CFE6-B654-9947-811F-53BCF0CD79BB}" type="presOf" srcId="{C10D439D-24E2-44DC-894D-91790BBA95C8}" destId="{6F5C932B-AD63-6A4F-8848-B502A4985F3D}" srcOrd="0" destOrd="0" presId="urn:microsoft.com/office/officeart/2016/7/layout/LinearBlockProcessNumbered"/>
    <dgm:cxn modelId="{6BD00992-F99F-ED40-AEF8-4A8C81CCF0C5}" type="presParOf" srcId="{42D355F2-5D18-A647-8CBA-9BEB03A24108}" destId="{9946BE69-605C-2D4A-8928-3AB9D66D1D1B}" srcOrd="0" destOrd="0" presId="urn:microsoft.com/office/officeart/2016/7/layout/LinearBlockProcessNumbered"/>
    <dgm:cxn modelId="{28DDC8B0-BC49-1F4C-A42E-D8862FB0EEAB}" type="presParOf" srcId="{9946BE69-605C-2D4A-8928-3AB9D66D1D1B}" destId="{6F5C932B-AD63-6A4F-8848-B502A4985F3D}" srcOrd="0" destOrd="0" presId="urn:microsoft.com/office/officeart/2016/7/layout/LinearBlockProcessNumbered"/>
    <dgm:cxn modelId="{29E5E17F-03EE-5249-8982-53DDA81849CC}" type="presParOf" srcId="{9946BE69-605C-2D4A-8928-3AB9D66D1D1B}" destId="{EA7CE4F4-4F71-9A4B-BF77-C64076229E70}" srcOrd="1" destOrd="0" presId="urn:microsoft.com/office/officeart/2016/7/layout/LinearBlockProcessNumbered"/>
    <dgm:cxn modelId="{84CA4B25-2D38-AE47-9DE3-E0EF55F86779}" type="presParOf" srcId="{9946BE69-605C-2D4A-8928-3AB9D66D1D1B}" destId="{FE6C4F84-035A-6E4A-AE15-94C0CD453E17}" srcOrd="2" destOrd="0" presId="urn:microsoft.com/office/officeart/2016/7/layout/LinearBlockProcessNumbered"/>
    <dgm:cxn modelId="{7BB165F0-9AD1-1846-A9C8-44C89673741A}" type="presParOf" srcId="{42D355F2-5D18-A647-8CBA-9BEB03A24108}" destId="{6CF374BE-E557-4A4F-8CF9-38477D6C5E10}" srcOrd="1" destOrd="0" presId="urn:microsoft.com/office/officeart/2016/7/layout/LinearBlockProcessNumbered"/>
    <dgm:cxn modelId="{E0AB7896-3E81-2143-8B5D-C114503825E3}" type="presParOf" srcId="{42D355F2-5D18-A647-8CBA-9BEB03A24108}" destId="{2BBD8FF1-51A6-264B-8096-813192CF88CB}" srcOrd="2" destOrd="0" presId="urn:microsoft.com/office/officeart/2016/7/layout/LinearBlockProcessNumbered"/>
    <dgm:cxn modelId="{9EC42286-D187-D54B-99E2-EB05EB91E1E1}" type="presParOf" srcId="{2BBD8FF1-51A6-264B-8096-813192CF88CB}" destId="{C0F3E506-049F-2E48-A293-7F38E468044F}" srcOrd="0" destOrd="0" presId="urn:microsoft.com/office/officeart/2016/7/layout/LinearBlockProcessNumbered"/>
    <dgm:cxn modelId="{9E0F692C-3D1B-1640-9A5B-1420CDCE1597}" type="presParOf" srcId="{2BBD8FF1-51A6-264B-8096-813192CF88CB}" destId="{D23DD915-A71C-274D-A950-EA65A47AED4C}" srcOrd="1" destOrd="0" presId="urn:microsoft.com/office/officeart/2016/7/layout/LinearBlockProcessNumbered"/>
    <dgm:cxn modelId="{B0603F88-A450-0647-88B1-897C047A89F3}" type="presParOf" srcId="{2BBD8FF1-51A6-264B-8096-813192CF88CB}" destId="{06C6BCAD-6005-344D-A76E-8439FF65A721}" srcOrd="2" destOrd="0" presId="urn:microsoft.com/office/officeart/2016/7/layout/LinearBlockProcessNumbered"/>
    <dgm:cxn modelId="{33B76A53-8EF5-5C47-A81A-18901341F2AD}" type="presParOf" srcId="{42D355F2-5D18-A647-8CBA-9BEB03A24108}" destId="{7670B8C5-87A2-A245-8829-A0D3FFB01294}" srcOrd="3" destOrd="0" presId="urn:microsoft.com/office/officeart/2016/7/layout/LinearBlockProcessNumbered"/>
    <dgm:cxn modelId="{0DBEFC2B-3AC7-EA4E-873F-C2CA55558C6E}" type="presParOf" srcId="{42D355F2-5D18-A647-8CBA-9BEB03A24108}" destId="{9303CDE6-784A-684B-9F74-E70C1E56233F}" srcOrd="4" destOrd="0" presId="urn:microsoft.com/office/officeart/2016/7/layout/LinearBlockProcessNumbered"/>
    <dgm:cxn modelId="{AD952BC8-E8C7-5C49-9F91-05EA5CBD8311}" type="presParOf" srcId="{9303CDE6-784A-684B-9F74-E70C1E56233F}" destId="{0F30B5F7-C1FB-C249-844E-D17C55B3BA9D}" srcOrd="0" destOrd="0" presId="urn:microsoft.com/office/officeart/2016/7/layout/LinearBlockProcessNumbered"/>
    <dgm:cxn modelId="{367A4095-0FF3-6E4D-8AC4-0F6A37455478}" type="presParOf" srcId="{9303CDE6-784A-684B-9F74-E70C1E56233F}" destId="{0CF37C2F-7D6E-6644-A500-670F9A4EA3BB}" srcOrd="1" destOrd="0" presId="urn:microsoft.com/office/officeart/2016/7/layout/LinearBlockProcessNumbered"/>
    <dgm:cxn modelId="{4EED2248-820C-F140-832E-199961C7EAE4}" type="presParOf" srcId="{9303CDE6-784A-684B-9F74-E70C1E56233F}" destId="{D6515FA5-1ABD-654D-810A-94C281527942}" srcOrd="2" destOrd="0" presId="urn:microsoft.com/office/officeart/2016/7/layout/LinearBlockProcessNumbered"/>
    <dgm:cxn modelId="{02DBC1BE-3108-2B43-9A70-E1DE5F6017E0}" type="presParOf" srcId="{42D355F2-5D18-A647-8CBA-9BEB03A24108}" destId="{38A4B9BA-2D2A-704A-9248-31FF98D78642}" srcOrd="5" destOrd="0" presId="urn:microsoft.com/office/officeart/2016/7/layout/LinearBlockProcessNumbered"/>
    <dgm:cxn modelId="{7FC01BEF-BEDC-3D49-9E4B-B5D95E9D094E}" type="presParOf" srcId="{42D355F2-5D18-A647-8CBA-9BEB03A24108}" destId="{A4A8E688-F8D5-0F4E-BDEB-361719B081EA}" srcOrd="6" destOrd="0" presId="urn:microsoft.com/office/officeart/2016/7/layout/LinearBlockProcessNumbered"/>
    <dgm:cxn modelId="{D975A4A8-DDC7-6741-88A1-F938DB98CE06}" type="presParOf" srcId="{A4A8E688-F8D5-0F4E-BDEB-361719B081EA}" destId="{C9CAD20E-23CE-1640-8BC4-42E36EA08C64}" srcOrd="0" destOrd="0" presId="urn:microsoft.com/office/officeart/2016/7/layout/LinearBlockProcessNumbered"/>
    <dgm:cxn modelId="{95339BAF-1217-DA43-8135-9DA72337169D}" type="presParOf" srcId="{A4A8E688-F8D5-0F4E-BDEB-361719B081EA}" destId="{E6288844-2910-E049-AC08-9C0883D782CC}" srcOrd="1" destOrd="0" presId="urn:microsoft.com/office/officeart/2016/7/layout/LinearBlockProcessNumbered"/>
    <dgm:cxn modelId="{FE4F1631-DB56-8741-84D1-ACE3C24A221B}" type="presParOf" srcId="{A4A8E688-F8D5-0F4E-BDEB-361719B081EA}" destId="{C0C8B9EB-BD53-AC4F-813E-F7D057EEDB65}"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088EAA-98A1-42DE-B4E7-98439B5E8C66}"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C3726FAC-C31C-4FC3-8D1D-AD953C3D0DD7}">
      <dgm:prSet/>
      <dgm:spPr/>
      <dgm:t>
        <a:bodyPr/>
        <a:lstStyle/>
        <a:p>
          <a:r>
            <a:rPr lang="en-US"/>
            <a:t>An overview of the case and the subject of the session you will be interpreting for</a:t>
          </a:r>
        </a:p>
      </dgm:t>
    </dgm:pt>
    <dgm:pt modelId="{E3EFE3D1-1D6F-4EFE-AA7A-FAD43C423CBF}" type="parTrans" cxnId="{3DC2A00D-FC52-4A6A-860A-DA57046F8241}">
      <dgm:prSet/>
      <dgm:spPr/>
      <dgm:t>
        <a:bodyPr/>
        <a:lstStyle/>
        <a:p>
          <a:endParaRPr lang="en-US"/>
        </a:p>
      </dgm:t>
    </dgm:pt>
    <dgm:pt modelId="{15C164DF-B93D-4060-BB7D-B9523CE56767}" type="sibTrans" cxnId="{3DC2A00D-FC52-4A6A-860A-DA57046F8241}">
      <dgm:prSet/>
      <dgm:spPr/>
      <dgm:t>
        <a:bodyPr/>
        <a:lstStyle/>
        <a:p>
          <a:endParaRPr lang="en-US"/>
        </a:p>
      </dgm:t>
    </dgm:pt>
    <dgm:pt modelId="{DB480308-4FEA-46E5-BCBF-29E65C1840E7}">
      <dgm:prSet/>
      <dgm:spPr/>
      <dgm:t>
        <a:bodyPr/>
        <a:lstStyle/>
        <a:p>
          <a:r>
            <a:rPr lang="en-US"/>
            <a:t>Access to any relevant legal training that the attorneys attended for the case</a:t>
          </a:r>
        </a:p>
      </dgm:t>
    </dgm:pt>
    <dgm:pt modelId="{8AFA7EBD-A25B-4BFD-8FB6-6476AE6AD6F4}" type="parTrans" cxnId="{1E2FD65B-15F8-4C6D-AD14-3955BAB2C40E}">
      <dgm:prSet/>
      <dgm:spPr/>
      <dgm:t>
        <a:bodyPr/>
        <a:lstStyle/>
        <a:p>
          <a:endParaRPr lang="en-US"/>
        </a:p>
      </dgm:t>
    </dgm:pt>
    <dgm:pt modelId="{D6D56DA0-097E-49B7-9F23-4EFA5482BAA2}" type="sibTrans" cxnId="{1E2FD65B-15F8-4C6D-AD14-3955BAB2C40E}">
      <dgm:prSet/>
      <dgm:spPr/>
      <dgm:t>
        <a:bodyPr/>
        <a:lstStyle/>
        <a:p>
          <a:endParaRPr lang="en-US"/>
        </a:p>
      </dgm:t>
    </dgm:pt>
    <dgm:pt modelId="{BF8A489A-C78E-4193-A6F3-B3F856FA8BCD}">
      <dgm:prSet/>
      <dgm:spPr/>
      <dgm:t>
        <a:bodyPr/>
        <a:lstStyle/>
        <a:p>
          <a:r>
            <a:rPr lang="en-US"/>
            <a:t>Advance access to key documents</a:t>
          </a:r>
        </a:p>
      </dgm:t>
    </dgm:pt>
    <dgm:pt modelId="{7F2DE691-A507-4007-8BD5-EF7D8D4DA601}" type="parTrans" cxnId="{047F7B62-AA55-42F6-B5D1-96516E6CD32C}">
      <dgm:prSet/>
      <dgm:spPr/>
      <dgm:t>
        <a:bodyPr/>
        <a:lstStyle/>
        <a:p>
          <a:endParaRPr lang="en-US"/>
        </a:p>
      </dgm:t>
    </dgm:pt>
    <dgm:pt modelId="{122A428A-DE6F-469A-B4C2-62922C934923}" type="sibTrans" cxnId="{047F7B62-AA55-42F6-B5D1-96516E6CD32C}">
      <dgm:prSet/>
      <dgm:spPr/>
      <dgm:t>
        <a:bodyPr/>
        <a:lstStyle/>
        <a:p>
          <a:endParaRPr lang="en-US"/>
        </a:p>
      </dgm:t>
    </dgm:pt>
    <dgm:pt modelId="{CC50A80B-9682-482D-AE11-84782D61E331}">
      <dgm:prSet/>
      <dgm:spPr/>
      <dgm:t>
        <a:bodyPr/>
        <a:lstStyle/>
        <a:p>
          <a:r>
            <a:rPr lang="en-US"/>
            <a:t>Flagging of key legal terms that may come up</a:t>
          </a:r>
        </a:p>
      </dgm:t>
    </dgm:pt>
    <dgm:pt modelId="{FA24D2F0-C4C0-428F-B5E4-26DF484160E5}" type="parTrans" cxnId="{658281A6-51A5-4EB2-9806-6ABE56D79A79}">
      <dgm:prSet/>
      <dgm:spPr/>
      <dgm:t>
        <a:bodyPr/>
        <a:lstStyle/>
        <a:p>
          <a:endParaRPr lang="en-US"/>
        </a:p>
      </dgm:t>
    </dgm:pt>
    <dgm:pt modelId="{72FF6A31-B444-4447-AF79-6B32B95527BC}" type="sibTrans" cxnId="{658281A6-51A5-4EB2-9806-6ABE56D79A79}">
      <dgm:prSet/>
      <dgm:spPr/>
      <dgm:t>
        <a:bodyPr/>
        <a:lstStyle/>
        <a:p>
          <a:endParaRPr lang="en-US"/>
        </a:p>
      </dgm:t>
    </dgm:pt>
    <dgm:pt modelId="{DD0DB376-9361-412C-9933-D4CB7BD4956B}">
      <dgm:prSet/>
      <dgm:spPr/>
      <dgm:t>
        <a:bodyPr/>
        <a:lstStyle/>
        <a:p>
          <a:r>
            <a:rPr lang="en-US"/>
            <a:t>Identify sensitive language issues that may come up around trauma, bias, identity, and beyond.</a:t>
          </a:r>
        </a:p>
      </dgm:t>
    </dgm:pt>
    <dgm:pt modelId="{E0BE2977-6A50-4934-BEFA-3801F15A78BB}" type="parTrans" cxnId="{6C3CDBAD-7520-46AA-BA04-516318D6AC3E}">
      <dgm:prSet/>
      <dgm:spPr/>
      <dgm:t>
        <a:bodyPr/>
        <a:lstStyle/>
        <a:p>
          <a:endParaRPr lang="en-US"/>
        </a:p>
      </dgm:t>
    </dgm:pt>
    <dgm:pt modelId="{54E085A7-FE64-4BAD-95A8-216F791B0811}" type="sibTrans" cxnId="{6C3CDBAD-7520-46AA-BA04-516318D6AC3E}">
      <dgm:prSet/>
      <dgm:spPr/>
      <dgm:t>
        <a:bodyPr/>
        <a:lstStyle/>
        <a:p>
          <a:endParaRPr lang="en-US"/>
        </a:p>
      </dgm:t>
    </dgm:pt>
    <dgm:pt modelId="{8C9A33F8-D52E-40E0-9AEE-A2CB9D148EAF}">
      <dgm:prSet phldr="0"/>
      <dgm:spPr/>
      <dgm:t>
        <a:bodyPr/>
        <a:lstStyle/>
        <a:p>
          <a:pPr rtl="0"/>
          <a:r>
            <a:rPr lang="en-US">
              <a:latin typeface="Avenir Next LT Pro"/>
            </a:rPr>
            <a:t>Schedule a time to meet with the attorneys prior to the interview to go over expectations and roles.</a:t>
          </a:r>
        </a:p>
      </dgm:t>
    </dgm:pt>
    <dgm:pt modelId="{07E67B32-1860-4CC6-8A06-C8DB48A0A388}" type="parTrans" cxnId="{0E3B20A6-1739-4FFF-812D-548738017DB2}">
      <dgm:prSet/>
      <dgm:spPr/>
    </dgm:pt>
    <dgm:pt modelId="{796AE7E9-15D4-47D8-B750-E0EC4B40A425}" type="sibTrans" cxnId="{0E3B20A6-1739-4FFF-812D-548738017DB2}">
      <dgm:prSet/>
      <dgm:spPr/>
    </dgm:pt>
    <dgm:pt modelId="{A6639706-5D67-AE43-B2F5-CFC12F723685}" type="pres">
      <dgm:prSet presAssocID="{2E088EAA-98A1-42DE-B4E7-98439B5E8C66}" presName="vert0" presStyleCnt="0">
        <dgm:presLayoutVars>
          <dgm:dir/>
          <dgm:animOne val="branch"/>
          <dgm:animLvl val="lvl"/>
        </dgm:presLayoutVars>
      </dgm:prSet>
      <dgm:spPr/>
    </dgm:pt>
    <dgm:pt modelId="{6B5C0F5D-8A54-EB4C-8F69-FF312B03D082}" type="pres">
      <dgm:prSet presAssocID="{C3726FAC-C31C-4FC3-8D1D-AD953C3D0DD7}" presName="thickLine" presStyleLbl="alignNode1" presStyleIdx="0" presStyleCnt="6"/>
      <dgm:spPr/>
    </dgm:pt>
    <dgm:pt modelId="{46DD4097-6D33-914C-B90C-98C53A5520AA}" type="pres">
      <dgm:prSet presAssocID="{C3726FAC-C31C-4FC3-8D1D-AD953C3D0DD7}" presName="horz1" presStyleCnt="0"/>
      <dgm:spPr/>
    </dgm:pt>
    <dgm:pt modelId="{FFA5C1FE-2B22-6E4C-9FF3-FDA61C9CBD65}" type="pres">
      <dgm:prSet presAssocID="{C3726FAC-C31C-4FC3-8D1D-AD953C3D0DD7}" presName="tx1" presStyleLbl="revTx" presStyleIdx="0" presStyleCnt="6"/>
      <dgm:spPr/>
    </dgm:pt>
    <dgm:pt modelId="{09E40096-981E-1641-9C0D-ADE982AE63C2}" type="pres">
      <dgm:prSet presAssocID="{C3726FAC-C31C-4FC3-8D1D-AD953C3D0DD7}" presName="vert1" presStyleCnt="0"/>
      <dgm:spPr/>
    </dgm:pt>
    <dgm:pt modelId="{B043B6BD-09AB-884E-BB0F-A8D45D236D86}" type="pres">
      <dgm:prSet presAssocID="{DB480308-4FEA-46E5-BCBF-29E65C1840E7}" presName="thickLine" presStyleLbl="alignNode1" presStyleIdx="1" presStyleCnt="6"/>
      <dgm:spPr/>
    </dgm:pt>
    <dgm:pt modelId="{0378F1AC-4835-1945-9D2A-72974C7F363A}" type="pres">
      <dgm:prSet presAssocID="{DB480308-4FEA-46E5-BCBF-29E65C1840E7}" presName="horz1" presStyleCnt="0"/>
      <dgm:spPr/>
    </dgm:pt>
    <dgm:pt modelId="{0D3F7685-D5D6-D24E-821B-30400F3B6AE8}" type="pres">
      <dgm:prSet presAssocID="{DB480308-4FEA-46E5-BCBF-29E65C1840E7}" presName="tx1" presStyleLbl="revTx" presStyleIdx="1" presStyleCnt="6"/>
      <dgm:spPr/>
    </dgm:pt>
    <dgm:pt modelId="{3E7588BA-1C07-8B41-8605-CCCE81C45BB1}" type="pres">
      <dgm:prSet presAssocID="{DB480308-4FEA-46E5-BCBF-29E65C1840E7}" presName="vert1" presStyleCnt="0"/>
      <dgm:spPr/>
    </dgm:pt>
    <dgm:pt modelId="{27099DC6-8355-6540-A3BB-92D9A78A95C9}" type="pres">
      <dgm:prSet presAssocID="{BF8A489A-C78E-4193-A6F3-B3F856FA8BCD}" presName="thickLine" presStyleLbl="alignNode1" presStyleIdx="2" presStyleCnt="6"/>
      <dgm:spPr/>
    </dgm:pt>
    <dgm:pt modelId="{28BF83E1-71FC-3C43-B440-333A45F2B82D}" type="pres">
      <dgm:prSet presAssocID="{BF8A489A-C78E-4193-A6F3-B3F856FA8BCD}" presName="horz1" presStyleCnt="0"/>
      <dgm:spPr/>
    </dgm:pt>
    <dgm:pt modelId="{94FB78A4-B537-C64F-B7C1-47FA368CA7F1}" type="pres">
      <dgm:prSet presAssocID="{BF8A489A-C78E-4193-A6F3-B3F856FA8BCD}" presName="tx1" presStyleLbl="revTx" presStyleIdx="2" presStyleCnt="6"/>
      <dgm:spPr/>
    </dgm:pt>
    <dgm:pt modelId="{1BDA1089-D822-794B-BE42-31B340CB5164}" type="pres">
      <dgm:prSet presAssocID="{BF8A489A-C78E-4193-A6F3-B3F856FA8BCD}" presName="vert1" presStyleCnt="0"/>
      <dgm:spPr/>
    </dgm:pt>
    <dgm:pt modelId="{5638A505-FF7C-FC45-9408-66ACD236D364}" type="pres">
      <dgm:prSet presAssocID="{CC50A80B-9682-482D-AE11-84782D61E331}" presName="thickLine" presStyleLbl="alignNode1" presStyleIdx="3" presStyleCnt="6"/>
      <dgm:spPr/>
    </dgm:pt>
    <dgm:pt modelId="{46C9DCB2-1386-CD4D-8157-5204B2B69E12}" type="pres">
      <dgm:prSet presAssocID="{CC50A80B-9682-482D-AE11-84782D61E331}" presName="horz1" presStyleCnt="0"/>
      <dgm:spPr/>
    </dgm:pt>
    <dgm:pt modelId="{F59DFB87-2C76-CB43-9E27-2410E4560C9C}" type="pres">
      <dgm:prSet presAssocID="{CC50A80B-9682-482D-AE11-84782D61E331}" presName="tx1" presStyleLbl="revTx" presStyleIdx="3" presStyleCnt="6"/>
      <dgm:spPr/>
    </dgm:pt>
    <dgm:pt modelId="{3DD4D9F2-B669-8140-8A04-C6AB1BCC1A2A}" type="pres">
      <dgm:prSet presAssocID="{CC50A80B-9682-482D-AE11-84782D61E331}" presName="vert1" presStyleCnt="0"/>
      <dgm:spPr/>
    </dgm:pt>
    <dgm:pt modelId="{91949E55-AC37-4044-827D-B7923EAF1234}" type="pres">
      <dgm:prSet presAssocID="{DD0DB376-9361-412C-9933-D4CB7BD4956B}" presName="thickLine" presStyleLbl="alignNode1" presStyleIdx="4" presStyleCnt="6"/>
      <dgm:spPr/>
    </dgm:pt>
    <dgm:pt modelId="{3FF7F12C-7870-624E-BCCC-4E28098F9A81}" type="pres">
      <dgm:prSet presAssocID="{DD0DB376-9361-412C-9933-D4CB7BD4956B}" presName="horz1" presStyleCnt="0"/>
      <dgm:spPr/>
    </dgm:pt>
    <dgm:pt modelId="{AD5D8A54-F042-9943-9A3A-139EE91764E8}" type="pres">
      <dgm:prSet presAssocID="{DD0DB376-9361-412C-9933-D4CB7BD4956B}" presName="tx1" presStyleLbl="revTx" presStyleIdx="4" presStyleCnt="6"/>
      <dgm:spPr/>
    </dgm:pt>
    <dgm:pt modelId="{E7D7F3BF-2404-B94D-B0DC-3D05DBEF2734}" type="pres">
      <dgm:prSet presAssocID="{DD0DB376-9361-412C-9933-D4CB7BD4956B}" presName="vert1" presStyleCnt="0"/>
      <dgm:spPr/>
    </dgm:pt>
    <dgm:pt modelId="{8124CB0F-3FDC-4989-B432-5A154EE025FA}" type="pres">
      <dgm:prSet presAssocID="{8C9A33F8-D52E-40E0-9AEE-A2CB9D148EAF}" presName="thickLine" presStyleLbl="alignNode1" presStyleIdx="5" presStyleCnt="6"/>
      <dgm:spPr/>
    </dgm:pt>
    <dgm:pt modelId="{A5CB26D0-9724-4F7E-A588-0CED0D940CD8}" type="pres">
      <dgm:prSet presAssocID="{8C9A33F8-D52E-40E0-9AEE-A2CB9D148EAF}" presName="horz1" presStyleCnt="0"/>
      <dgm:spPr/>
    </dgm:pt>
    <dgm:pt modelId="{8AAD525A-D1FC-4177-A82B-E02D0D2E4B32}" type="pres">
      <dgm:prSet presAssocID="{8C9A33F8-D52E-40E0-9AEE-A2CB9D148EAF}" presName="tx1" presStyleLbl="revTx" presStyleIdx="5" presStyleCnt="6"/>
      <dgm:spPr/>
    </dgm:pt>
    <dgm:pt modelId="{0691A226-4DE6-4861-B704-310AB34FE985}" type="pres">
      <dgm:prSet presAssocID="{8C9A33F8-D52E-40E0-9AEE-A2CB9D148EAF}" presName="vert1" presStyleCnt="0"/>
      <dgm:spPr/>
    </dgm:pt>
  </dgm:ptLst>
  <dgm:cxnLst>
    <dgm:cxn modelId="{FD0E2100-4DD3-484C-B9F4-B2E22D6850A9}" type="presOf" srcId="{DB480308-4FEA-46E5-BCBF-29E65C1840E7}" destId="{0D3F7685-D5D6-D24E-821B-30400F3B6AE8}" srcOrd="0" destOrd="0" presId="urn:microsoft.com/office/officeart/2008/layout/LinedList"/>
    <dgm:cxn modelId="{3DC2A00D-FC52-4A6A-860A-DA57046F8241}" srcId="{2E088EAA-98A1-42DE-B4E7-98439B5E8C66}" destId="{C3726FAC-C31C-4FC3-8D1D-AD953C3D0DD7}" srcOrd="0" destOrd="0" parTransId="{E3EFE3D1-1D6F-4EFE-AA7A-FAD43C423CBF}" sibTransId="{15C164DF-B93D-4060-BB7D-B9523CE56767}"/>
    <dgm:cxn modelId="{BCB6E024-2DCB-4CEE-83B5-0C0D94392B5D}" type="presOf" srcId="{8C9A33F8-D52E-40E0-9AEE-A2CB9D148EAF}" destId="{8AAD525A-D1FC-4177-A82B-E02D0D2E4B32}" srcOrd="0" destOrd="0" presId="urn:microsoft.com/office/officeart/2008/layout/LinedList"/>
    <dgm:cxn modelId="{C792A426-6F65-4B25-9CDF-02A5E06755B7}" type="presOf" srcId="{CC50A80B-9682-482D-AE11-84782D61E331}" destId="{F59DFB87-2C76-CB43-9E27-2410E4560C9C}" srcOrd="0" destOrd="0" presId="urn:microsoft.com/office/officeart/2008/layout/LinedList"/>
    <dgm:cxn modelId="{3FD7932C-8FC6-4034-A310-EEBD382ADAD5}" type="presOf" srcId="{C3726FAC-C31C-4FC3-8D1D-AD953C3D0DD7}" destId="{FFA5C1FE-2B22-6E4C-9FF3-FDA61C9CBD65}" srcOrd="0" destOrd="0" presId="urn:microsoft.com/office/officeart/2008/layout/LinedList"/>
    <dgm:cxn modelId="{1E2FD65B-15F8-4C6D-AD14-3955BAB2C40E}" srcId="{2E088EAA-98A1-42DE-B4E7-98439B5E8C66}" destId="{DB480308-4FEA-46E5-BCBF-29E65C1840E7}" srcOrd="1" destOrd="0" parTransId="{8AFA7EBD-A25B-4BFD-8FB6-6476AE6AD6F4}" sibTransId="{D6D56DA0-097E-49B7-9F23-4EFA5482BAA2}"/>
    <dgm:cxn modelId="{5312E060-8C5C-4E89-A520-DEE1A03CB21D}" type="presOf" srcId="{DD0DB376-9361-412C-9933-D4CB7BD4956B}" destId="{AD5D8A54-F042-9943-9A3A-139EE91764E8}" srcOrd="0" destOrd="0" presId="urn:microsoft.com/office/officeart/2008/layout/LinedList"/>
    <dgm:cxn modelId="{047F7B62-AA55-42F6-B5D1-96516E6CD32C}" srcId="{2E088EAA-98A1-42DE-B4E7-98439B5E8C66}" destId="{BF8A489A-C78E-4193-A6F3-B3F856FA8BCD}" srcOrd="2" destOrd="0" parTransId="{7F2DE691-A507-4007-8BD5-EF7D8D4DA601}" sibTransId="{122A428A-DE6F-469A-B4C2-62922C934923}"/>
    <dgm:cxn modelId="{A1C4CD55-0C47-4976-AC96-E7E6FF1FB08A}" type="presOf" srcId="{BF8A489A-C78E-4193-A6F3-B3F856FA8BCD}" destId="{94FB78A4-B537-C64F-B7C1-47FA368CA7F1}" srcOrd="0" destOrd="0" presId="urn:microsoft.com/office/officeart/2008/layout/LinedList"/>
    <dgm:cxn modelId="{0E3B20A6-1739-4FFF-812D-548738017DB2}" srcId="{2E088EAA-98A1-42DE-B4E7-98439B5E8C66}" destId="{8C9A33F8-D52E-40E0-9AEE-A2CB9D148EAF}" srcOrd="5" destOrd="0" parTransId="{07E67B32-1860-4CC6-8A06-C8DB48A0A388}" sibTransId="{796AE7E9-15D4-47D8-B750-E0EC4B40A425}"/>
    <dgm:cxn modelId="{658281A6-51A5-4EB2-9806-6ABE56D79A79}" srcId="{2E088EAA-98A1-42DE-B4E7-98439B5E8C66}" destId="{CC50A80B-9682-482D-AE11-84782D61E331}" srcOrd="3" destOrd="0" parTransId="{FA24D2F0-C4C0-428F-B5E4-26DF484160E5}" sibTransId="{72FF6A31-B444-4447-AF79-6B32B95527BC}"/>
    <dgm:cxn modelId="{6C3CDBAD-7520-46AA-BA04-516318D6AC3E}" srcId="{2E088EAA-98A1-42DE-B4E7-98439B5E8C66}" destId="{DD0DB376-9361-412C-9933-D4CB7BD4956B}" srcOrd="4" destOrd="0" parTransId="{E0BE2977-6A50-4934-BEFA-3801F15A78BB}" sibTransId="{54E085A7-FE64-4BAD-95A8-216F791B0811}"/>
    <dgm:cxn modelId="{BC7BFEB2-8B39-364F-A542-2FB002A166F5}" type="presOf" srcId="{2E088EAA-98A1-42DE-B4E7-98439B5E8C66}" destId="{A6639706-5D67-AE43-B2F5-CFC12F723685}" srcOrd="0" destOrd="0" presId="urn:microsoft.com/office/officeart/2008/layout/LinedList"/>
    <dgm:cxn modelId="{3C55264D-0B76-4B5D-987D-E190EDF473E5}" type="presParOf" srcId="{A6639706-5D67-AE43-B2F5-CFC12F723685}" destId="{6B5C0F5D-8A54-EB4C-8F69-FF312B03D082}" srcOrd="0" destOrd="0" presId="urn:microsoft.com/office/officeart/2008/layout/LinedList"/>
    <dgm:cxn modelId="{2BFCFD72-A73B-44BE-8A40-7FC1B9D2E18D}" type="presParOf" srcId="{A6639706-5D67-AE43-B2F5-CFC12F723685}" destId="{46DD4097-6D33-914C-B90C-98C53A5520AA}" srcOrd="1" destOrd="0" presId="urn:microsoft.com/office/officeart/2008/layout/LinedList"/>
    <dgm:cxn modelId="{56B44C5F-0580-42BF-B19B-458475F5AC40}" type="presParOf" srcId="{46DD4097-6D33-914C-B90C-98C53A5520AA}" destId="{FFA5C1FE-2B22-6E4C-9FF3-FDA61C9CBD65}" srcOrd="0" destOrd="0" presId="urn:microsoft.com/office/officeart/2008/layout/LinedList"/>
    <dgm:cxn modelId="{79383F4E-6F2B-4043-A675-DE99AB86C3B0}" type="presParOf" srcId="{46DD4097-6D33-914C-B90C-98C53A5520AA}" destId="{09E40096-981E-1641-9C0D-ADE982AE63C2}" srcOrd="1" destOrd="0" presId="urn:microsoft.com/office/officeart/2008/layout/LinedList"/>
    <dgm:cxn modelId="{88C6D630-B6C4-4A22-8ECC-35C0987450CF}" type="presParOf" srcId="{A6639706-5D67-AE43-B2F5-CFC12F723685}" destId="{B043B6BD-09AB-884E-BB0F-A8D45D236D86}" srcOrd="2" destOrd="0" presId="urn:microsoft.com/office/officeart/2008/layout/LinedList"/>
    <dgm:cxn modelId="{A3E93DE6-1464-4FC8-8691-A64DD6824108}" type="presParOf" srcId="{A6639706-5D67-AE43-B2F5-CFC12F723685}" destId="{0378F1AC-4835-1945-9D2A-72974C7F363A}" srcOrd="3" destOrd="0" presId="urn:microsoft.com/office/officeart/2008/layout/LinedList"/>
    <dgm:cxn modelId="{5CBE73D4-6F82-4839-BF74-7477151065A2}" type="presParOf" srcId="{0378F1AC-4835-1945-9D2A-72974C7F363A}" destId="{0D3F7685-D5D6-D24E-821B-30400F3B6AE8}" srcOrd="0" destOrd="0" presId="urn:microsoft.com/office/officeart/2008/layout/LinedList"/>
    <dgm:cxn modelId="{BB9F5DEA-83B3-4944-98F9-02D947501294}" type="presParOf" srcId="{0378F1AC-4835-1945-9D2A-72974C7F363A}" destId="{3E7588BA-1C07-8B41-8605-CCCE81C45BB1}" srcOrd="1" destOrd="0" presId="urn:microsoft.com/office/officeart/2008/layout/LinedList"/>
    <dgm:cxn modelId="{DBE920A5-1B57-46C5-94E1-8AC726EEFC96}" type="presParOf" srcId="{A6639706-5D67-AE43-B2F5-CFC12F723685}" destId="{27099DC6-8355-6540-A3BB-92D9A78A95C9}" srcOrd="4" destOrd="0" presId="urn:microsoft.com/office/officeart/2008/layout/LinedList"/>
    <dgm:cxn modelId="{3A465910-7E3C-46CD-9FBE-D5707A7714D9}" type="presParOf" srcId="{A6639706-5D67-AE43-B2F5-CFC12F723685}" destId="{28BF83E1-71FC-3C43-B440-333A45F2B82D}" srcOrd="5" destOrd="0" presId="urn:microsoft.com/office/officeart/2008/layout/LinedList"/>
    <dgm:cxn modelId="{0C57A3B2-1172-4B8C-B823-37B4038E453C}" type="presParOf" srcId="{28BF83E1-71FC-3C43-B440-333A45F2B82D}" destId="{94FB78A4-B537-C64F-B7C1-47FA368CA7F1}" srcOrd="0" destOrd="0" presId="urn:microsoft.com/office/officeart/2008/layout/LinedList"/>
    <dgm:cxn modelId="{F94AFBAC-4DD4-414A-9044-BB1D5F584798}" type="presParOf" srcId="{28BF83E1-71FC-3C43-B440-333A45F2B82D}" destId="{1BDA1089-D822-794B-BE42-31B340CB5164}" srcOrd="1" destOrd="0" presId="urn:microsoft.com/office/officeart/2008/layout/LinedList"/>
    <dgm:cxn modelId="{BF37C74A-F8C4-4212-9065-51CD7D8DA28F}" type="presParOf" srcId="{A6639706-5D67-AE43-B2F5-CFC12F723685}" destId="{5638A505-FF7C-FC45-9408-66ACD236D364}" srcOrd="6" destOrd="0" presId="urn:microsoft.com/office/officeart/2008/layout/LinedList"/>
    <dgm:cxn modelId="{DB2D3E28-338F-4E0A-BA2C-648EF0D252C3}" type="presParOf" srcId="{A6639706-5D67-AE43-B2F5-CFC12F723685}" destId="{46C9DCB2-1386-CD4D-8157-5204B2B69E12}" srcOrd="7" destOrd="0" presId="urn:microsoft.com/office/officeart/2008/layout/LinedList"/>
    <dgm:cxn modelId="{AC44EED7-BBD1-4832-B414-84E4FED3242B}" type="presParOf" srcId="{46C9DCB2-1386-CD4D-8157-5204B2B69E12}" destId="{F59DFB87-2C76-CB43-9E27-2410E4560C9C}" srcOrd="0" destOrd="0" presId="urn:microsoft.com/office/officeart/2008/layout/LinedList"/>
    <dgm:cxn modelId="{7942B1DB-97EA-449F-BFF2-8C662EEA2E82}" type="presParOf" srcId="{46C9DCB2-1386-CD4D-8157-5204B2B69E12}" destId="{3DD4D9F2-B669-8140-8A04-C6AB1BCC1A2A}" srcOrd="1" destOrd="0" presId="urn:microsoft.com/office/officeart/2008/layout/LinedList"/>
    <dgm:cxn modelId="{207CC7C6-E028-4AEB-A0E4-6C73C1ED1BD1}" type="presParOf" srcId="{A6639706-5D67-AE43-B2F5-CFC12F723685}" destId="{91949E55-AC37-4044-827D-B7923EAF1234}" srcOrd="8" destOrd="0" presId="urn:microsoft.com/office/officeart/2008/layout/LinedList"/>
    <dgm:cxn modelId="{754D1295-1890-47B0-8B85-45133BE97414}" type="presParOf" srcId="{A6639706-5D67-AE43-B2F5-CFC12F723685}" destId="{3FF7F12C-7870-624E-BCCC-4E28098F9A81}" srcOrd="9" destOrd="0" presId="urn:microsoft.com/office/officeart/2008/layout/LinedList"/>
    <dgm:cxn modelId="{EA4644A3-45E3-4A3E-BD0F-02131E38F9B4}" type="presParOf" srcId="{3FF7F12C-7870-624E-BCCC-4E28098F9A81}" destId="{AD5D8A54-F042-9943-9A3A-139EE91764E8}" srcOrd="0" destOrd="0" presId="urn:microsoft.com/office/officeart/2008/layout/LinedList"/>
    <dgm:cxn modelId="{13564CD1-84F1-44AB-BC5B-016C99559D85}" type="presParOf" srcId="{3FF7F12C-7870-624E-BCCC-4E28098F9A81}" destId="{E7D7F3BF-2404-B94D-B0DC-3D05DBEF2734}" srcOrd="1" destOrd="0" presId="urn:microsoft.com/office/officeart/2008/layout/LinedList"/>
    <dgm:cxn modelId="{E9EB3C50-26AC-4604-B4B2-CB04B5BB4646}" type="presParOf" srcId="{A6639706-5D67-AE43-B2F5-CFC12F723685}" destId="{8124CB0F-3FDC-4989-B432-5A154EE025FA}" srcOrd="10" destOrd="0" presId="urn:microsoft.com/office/officeart/2008/layout/LinedList"/>
    <dgm:cxn modelId="{7FA67103-E9C6-40F0-8BEB-398D90D7F740}" type="presParOf" srcId="{A6639706-5D67-AE43-B2F5-CFC12F723685}" destId="{A5CB26D0-9724-4F7E-A588-0CED0D940CD8}" srcOrd="11" destOrd="0" presId="urn:microsoft.com/office/officeart/2008/layout/LinedList"/>
    <dgm:cxn modelId="{D075AEF3-1BDC-491C-B7A4-96D7124E8177}" type="presParOf" srcId="{A5CB26D0-9724-4F7E-A588-0CED0D940CD8}" destId="{8AAD525A-D1FC-4177-A82B-E02D0D2E4B32}" srcOrd="0" destOrd="0" presId="urn:microsoft.com/office/officeart/2008/layout/LinedList"/>
    <dgm:cxn modelId="{1665F848-A855-4025-A765-F18C2DD68D86}" type="presParOf" srcId="{A5CB26D0-9724-4F7E-A588-0CED0D940CD8}" destId="{0691A226-4DE6-4861-B704-310AB34FE98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38008-CF31-654E-9BFD-F999A0CBCEC4}">
      <dsp:nvSpPr>
        <dsp:cNvPr id="0" name=""/>
        <dsp:cNvSpPr/>
      </dsp:nvSpPr>
      <dsp:spPr>
        <a:xfrm>
          <a:off x="0" y="512602"/>
          <a:ext cx="6571413" cy="108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a:solidFill>
                <a:schemeClr val="bg1"/>
              </a:solidFill>
              <a:latin typeface="Calibri"/>
              <a:cs typeface="Calibri"/>
            </a:rPr>
            <a:t>Joann Lee, </a:t>
          </a:r>
          <a:r>
            <a:rPr lang="en-US" sz="4400" kern="1200">
              <a:solidFill>
                <a:schemeClr val="bg1"/>
              </a:solidFill>
              <a:latin typeface="Avenir Next LT Pro"/>
            </a:rPr>
            <a:t>LAFLA</a:t>
          </a:r>
        </a:p>
      </dsp:txBody>
      <dsp:txXfrm>
        <a:off x="52774" y="565376"/>
        <a:ext cx="6465865" cy="975532"/>
      </dsp:txXfrm>
    </dsp:sp>
    <dsp:sp modelId="{B1CBB4F6-43D2-42D1-A6A7-2C2E61D5C293}">
      <dsp:nvSpPr>
        <dsp:cNvPr id="0" name=""/>
        <dsp:cNvSpPr/>
      </dsp:nvSpPr>
      <dsp:spPr>
        <a:xfrm>
          <a:off x="0" y="1720402"/>
          <a:ext cx="6571413" cy="1081080"/>
        </a:xfrm>
        <a:prstGeom prst="roundRect">
          <a:avLst/>
        </a:prstGeom>
        <a:solidFill>
          <a:schemeClr val="accent2">
            <a:hueOff val="-827590"/>
            <a:satOff val="-1310"/>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a:solidFill>
                <a:schemeClr val="bg1"/>
              </a:solidFill>
              <a:latin typeface="Calibri"/>
              <a:cs typeface="Calibri"/>
            </a:rPr>
            <a:t>Eddy Rivas, </a:t>
          </a:r>
          <a:r>
            <a:rPr lang="en-US" sz="4400" kern="1200">
              <a:solidFill>
                <a:schemeClr val="bg1"/>
              </a:solidFill>
              <a:latin typeface="Avenir Next LT Pro"/>
            </a:rPr>
            <a:t>Skadden</a:t>
          </a:r>
        </a:p>
      </dsp:txBody>
      <dsp:txXfrm>
        <a:off x="52774" y="1773176"/>
        <a:ext cx="6465865" cy="975532"/>
      </dsp:txXfrm>
    </dsp:sp>
    <dsp:sp modelId="{007ACDB7-123C-49FB-9B2A-4BBEF949F88D}">
      <dsp:nvSpPr>
        <dsp:cNvPr id="0" name=""/>
        <dsp:cNvSpPr/>
      </dsp:nvSpPr>
      <dsp:spPr>
        <a:xfrm>
          <a:off x="0" y="2928203"/>
          <a:ext cx="6571413" cy="1081080"/>
        </a:xfrm>
        <a:prstGeom prst="roundRect">
          <a:avLst/>
        </a:prstGeom>
        <a:solidFill>
          <a:schemeClr val="accent2">
            <a:hueOff val="-1655181"/>
            <a:satOff val="-2619"/>
            <a:lumOff val="-15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solidFill>
                <a:schemeClr val="bg1"/>
              </a:solidFill>
              <a:latin typeface="Avenir Next LT Pro"/>
            </a:rPr>
            <a:t>Alejandra </a:t>
          </a:r>
          <a:r>
            <a:rPr lang="en-US" sz="4400" kern="1200">
              <a:solidFill>
                <a:schemeClr val="bg1"/>
              </a:solidFill>
            </a:rPr>
            <a:t>Oliva, Author</a:t>
          </a:r>
          <a:r>
            <a:rPr lang="en-US" sz="4400" kern="1200">
              <a:solidFill>
                <a:schemeClr val="bg1"/>
              </a:solidFill>
              <a:latin typeface="Avenir Next LT Pro"/>
            </a:rPr>
            <a:t> </a:t>
          </a:r>
          <a:endParaRPr lang="en-US" sz="4400" kern="1200">
            <a:solidFill>
              <a:schemeClr val="bg1"/>
            </a:solidFill>
          </a:endParaRPr>
        </a:p>
      </dsp:txBody>
      <dsp:txXfrm>
        <a:off x="52774" y="2980977"/>
        <a:ext cx="6465865" cy="975532"/>
      </dsp:txXfrm>
    </dsp:sp>
    <dsp:sp modelId="{DD75923C-245A-3A42-ACC9-8BD45B9926EA}">
      <dsp:nvSpPr>
        <dsp:cNvPr id="0" name=""/>
        <dsp:cNvSpPr/>
      </dsp:nvSpPr>
      <dsp:spPr>
        <a:xfrm>
          <a:off x="0" y="4136003"/>
          <a:ext cx="6571413" cy="1081080"/>
        </a:xfrm>
        <a:prstGeom prst="roundRect">
          <a:avLst/>
        </a:prstGeom>
        <a:solidFill>
          <a:schemeClr val="accent2">
            <a:hueOff val="-2482771"/>
            <a:satOff val="-3929"/>
            <a:lumOff val="-2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a:solidFill>
                <a:schemeClr val="bg1"/>
              </a:solidFill>
              <a:latin typeface="Calibri"/>
              <a:cs typeface="Calibri"/>
            </a:rPr>
            <a:t>Maria Kutnick, Winston</a:t>
          </a:r>
          <a:endParaRPr lang="en-US" sz="4400" kern="1200">
            <a:solidFill>
              <a:schemeClr val="bg1"/>
            </a:solidFill>
          </a:endParaRPr>
        </a:p>
      </dsp:txBody>
      <dsp:txXfrm>
        <a:off x="52774" y="4188777"/>
        <a:ext cx="6465865" cy="975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45A34-2F9F-7046-9100-090E00215CC4}">
      <dsp:nvSpPr>
        <dsp:cNvPr id="0" name=""/>
        <dsp:cNvSpPr/>
      </dsp:nvSpPr>
      <dsp:spPr>
        <a:xfrm>
          <a:off x="0" y="0"/>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BD9FE8-FE92-7643-B5E4-14AF2138E6AB}">
      <dsp:nvSpPr>
        <dsp:cNvPr id="0" name=""/>
        <dsp:cNvSpPr/>
      </dsp:nvSpPr>
      <dsp:spPr>
        <a:xfrm>
          <a:off x="0" y="0"/>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Language is powerful, and sometimes can be damaging</a:t>
          </a:r>
        </a:p>
      </dsp:txBody>
      <dsp:txXfrm>
        <a:off x="0" y="0"/>
        <a:ext cx="6571413" cy="1432421"/>
      </dsp:txXfrm>
    </dsp:sp>
    <dsp:sp modelId="{F29257FE-28F1-1444-8070-CE2F90E060E9}">
      <dsp:nvSpPr>
        <dsp:cNvPr id="0" name=""/>
        <dsp:cNvSpPr/>
      </dsp:nvSpPr>
      <dsp:spPr>
        <a:xfrm>
          <a:off x="0" y="1432421"/>
          <a:ext cx="6571413" cy="0"/>
        </a:xfrm>
        <a:prstGeom prst="line">
          <a:avLst/>
        </a:prstGeom>
        <a:solidFill>
          <a:schemeClr val="accent2">
            <a:hueOff val="-827590"/>
            <a:satOff val="-1310"/>
            <a:lumOff val="-784"/>
            <a:alphaOff val="0"/>
          </a:schemeClr>
        </a:solidFill>
        <a:ln w="12700" cap="flat" cmpd="sng" algn="ctr">
          <a:solidFill>
            <a:schemeClr val="accent2">
              <a:hueOff val="-827590"/>
              <a:satOff val="-131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F2295-761C-664F-B14D-A9ABA461705A}">
      <dsp:nvSpPr>
        <dsp:cNvPr id="0" name=""/>
        <dsp:cNvSpPr/>
      </dsp:nvSpPr>
      <dsp:spPr>
        <a:xfrm>
          <a:off x="0" y="1432421"/>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Know the client’s pronouns (ask if you aren’t sure) and think through how you will handle gendered language</a:t>
          </a:r>
        </a:p>
      </dsp:txBody>
      <dsp:txXfrm>
        <a:off x="0" y="1432421"/>
        <a:ext cx="6571413" cy="1432421"/>
      </dsp:txXfrm>
    </dsp:sp>
    <dsp:sp modelId="{B3666BAF-4191-444E-B8A2-14CC74C74098}">
      <dsp:nvSpPr>
        <dsp:cNvPr id="0" name=""/>
        <dsp:cNvSpPr/>
      </dsp:nvSpPr>
      <dsp:spPr>
        <a:xfrm>
          <a:off x="0" y="2864843"/>
          <a:ext cx="6571413" cy="0"/>
        </a:xfrm>
        <a:prstGeom prst="line">
          <a:avLst/>
        </a:prstGeom>
        <a:solidFill>
          <a:schemeClr val="accent2">
            <a:hueOff val="-1655181"/>
            <a:satOff val="-2619"/>
            <a:lumOff val="-1568"/>
            <a:alphaOff val="0"/>
          </a:schemeClr>
        </a:solidFill>
        <a:ln w="12700" cap="flat" cmpd="sng" algn="ctr">
          <a:solidFill>
            <a:schemeClr val="accent2">
              <a:hueOff val="-1655181"/>
              <a:satOff val="-2619"/>
              <a:lumOff val="-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801C7-EEFC-E742-86B2-D71663BA161A}">
      <dsp:nvSpPr>
        <dsp:cNvPr id="0" name=""/>
        <dsp:cNvSpPr/>
      </dsp:nvSpPr>
      <dsp:spPr>
        <a:xfrm>
          <a:off x="0" y="2864843"/>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Words related to identity are highly subjective and the client may have a strong preference for particular terminology.</a:t>
          </a:r>
        </a:p>
      </dsp:txBody>
      <dsp:txXfrm>
        <a:off x="0" y="2864843"/>
        <a:ext cx="6571413" cy="1432421"/>
      </dsp:txXfrm>
    </dsp:sp>
    <dsp:sp modelId="{84CBA68D-9832-5347-A920-7BC946CB24D8}">
      <dsp:nvSpPr>
        <dsp:cNvPr id="0" name=""/>
        <dsp:cNvSpPr/>
      </dsp:nvSpPr>
      <dsp:spPr>
        <a:xfrm>
          <a:off x="0" y="4297264"/>
          <a:ext cx="6571413" cy="0"/>
        </a:xfrm>
        <a:prstGeom prst="line">
          <a:avLst/>
        </a:prstGeom>
        <a:solidFill>
          <a:schemeClr val="accent2">
            <a:hueOff val="-2482771"/>
            <a:satOff val="-3929"/>
            <a:lumOff val="-2352"/>
            <a:alphaOff val="0"/>
          </a:schemeClr>
        </a:solidFill>
        <a:ln w="12700" cap="flat" cmpd="sng" algn="ctr">
          <a:solidFill>
            <a:schemeClr val="accent2">
              <a:hueOff val="-2482771"/>
              <a:satOff val="-3929"/>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9D65CF-321A-C149-AA08-4620AECAA42C}">
      <dsp:nvSpPr>
        <dsp:cNvPr id="0" name=""/>
        <dsp:cNvSpPr/>
      </dsp:nvSpPr>
      <dsp:spPr>
        <a:xfrm>
          <a:off x="0" y="4297264"/>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Always give the client the power to use the language they prefer – ask them when you aren’t sure, and then follow their lead!</a:t>
          </a:r>
          <a:endParaRPr lang="en-US" sz="2400" kern="1200"/>
        </a:p>
      </dsp:txBody>
      <dsp:txXfrm>
        <a:off x="0" y="4297264"/>
        <a:ext cx="6571413" cy="14324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6A9D-5447-7E46-8D3A-903C64490D2F}">
      <dsp:nvSpPr>
        <dsp:cNvPr id="0" name=""/>
        <dsp:cNvSpPr/>
      </dsp:nvSpPr>
      <dsp:spPr>
        <a:xfrm>
          <a:off x="0" y="0"/>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70DA09-4F94-994C-BF3D-77D700232BD1}">
      <dsp:nvSpPr>
        <dsp:cNvPr id="0" name=""/>
        <dsp:cNvSpPr/>
      </dsp:nvSpPr>
      <dsp:spPr>
        <a:xfrm>
          <a:off x="0" y="0"/>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No legal work can be done without you serving as an interpreter</a:t>
          </a:r>
        </a:p>
      </dsp:txBody>
      <dsp:txXfrm>
        <a:off x="0" y="0"/>
        <a:ext cx="6571413" cy="1432421"/>
      </dsp:txXfrm>
    </dsp:sp>
    <dsp:sp modelId="{B3649437-D070-8847-8902-E0B4AC814586}">
      <dsp:nvSpPr>
        <dsp:cNvPr id="0" name=""/>
        <dsp:cNvSpPr/>
      </dsp:nvSpPr>
      <dsp:spPr>
        <a:xfrm>
          <a:off x="0" y="1432421"/>
          <a:ext cx="6571413" cy="0"/>
        </a:xfrm>
        <a:prstGeom prst="line">
          <a:avLst/>
        </a:prstGeom>
        <a:solidFill>
          <a:schemeClr val="accent2">
            <a:hueOff val="-827590"/>
            <a:satOff val="-1310"/>
            <a:lumOff val="-784"/>
            <a:alphaOff val="0"/>
          </a:schemeClr>
        </a:solidFill>
        <a:ln w="12700" cap="flat" cmpd="sng" algn="ctr">
          <a:solidFill>
            <a:schemeClr val="accent2">
              <a:hueOff val="-827590"/>
              <a:satOff val="-1310"/>
              <a:lumOff val="-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4C77D-EE41-7A49-85C6-9E3FFF0B33DA}">
      <dsp:nvSpPr>
        <dsp:cNvPr id="0" name=""/>
        <dsp:cNvSpPr/>
      </dsp:nvSpPr>
      <dsp:spPr>
        <a:xfrm>
          <a:off x="0" y="1432421"/>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Your work product (as an interpreter) is every bit as important as the work that the attorneys do</a:t>
          </a:r>
        </a:p>
      </dsp:txBody>
      <dsp:txXfrm>
        <a:off x="0" y="1432421"/>
        <a:ext cx="6571413" cy="1432421"/>
      </dsp:txXfrm>
    </dsp:sp>
    <dsp:sp modelId="{221939C6-1475-E446-8DCC-68097E322F28}">
      <dsp:nvSpPr>
        <dsp:cNvPr id="0" name=""/>
        <dsp:cNvSpPr/>
      </dsp:nvSpPr>
      <dsp:spPr>
        <a:xfrm>
          <a:off x="0" y="2864843"/>
          <a:ext cx="6571413" cy="0"/>
        </a:xfrm>
        <a:prstGeom prst="line">
          <a:avLst/>
        </a:prstGeom>
        <a:solidFill>
          <a:schemeClr val="accent2">
            <a:hueOff val="-1655181"/>
            <a:satOff val="-2619"/>
            <a:lumOff val="-1568"/>
            <a:alphaOff val="0"/>
          </a:schemeClr>
        </a:solidFill>
        <a:ln w="12700" cap="flat" cmpd="sng" algn="ctr">
          <a:solidFill>
            <a:schemeClr val="accent2">
              <a:hueOff val="-1655181"/>
              <a:satOff val="-2619"/>
              <a:lumOff val="-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C3282E-7EA3-7A4D-9C3F-33F6AECC697D}">
      <dsp:nvSpPr>
        <dsp:cNvPr id="0" name=""/>
        <dsp:cNvSpPr/>
      </dsp:nvSpPr>
      <dsp:spPr>
        <a:xfrm>
          <a:off x="0" y="2864843"/>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Your relationship with the team and the client is important</a:t>
          </a:r>
        </a:p>
      </dsp:txBody>
      <dsp:txXfrm>
        <a:off x="0" y="2864843"/>
        <a:ext cx="6571413" cy="1432421"/>
      </dsp:txXfrm>
    </dsp:sp>
    <dsp:sp modelId="{AA2144A4-513F-AD4E-87F3-B4F631113331}">
      <dsp:nvSpPr>
        <dsp:cNvPr id="0" name=""/>
        <dsp:cNvSpPr/>
      </dsp:nvSpPr>
      <dsp:spPr>
        <a:xfrm>
          <a:off x="0" y="4297264"/>
          <a:ext cx="6571413" cy="0"/>
        </a:xfrm>
        <a:prstGeom prst="line">
          <a:avLst/>
        </a:prstGeom>
        <a:solidFill>
          <a:schemeClr val="accent2">
            <a:hueOff val="-2482771"/>
            <a:satOff val="-3929"/>
            <a:lumOff val="-2352"/>
            <a:alphaOff val="0"/>
          </a:schemeClr>
        </a:solidFill>
        <a:ln w="12700" cap="flat" cmpd="sng" algn="ctr">
          <a:solidFill>
            <a:schemeClr val="accent2">
              <a:hueOff val="-2482771"/>
              <a:satOff val="-3929"/>
              <a:lumOff val="-23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D98A28-1BCF-B342-BE4C-81F78D185C04}">
      <dsp:nvSpPr>
        <dsp:cNvPr id="0" name=""/>
        <dsp:cNvSpPr/>
      </dsp:nvSpPr>
      <dsp:spPr>
        <a:xfrm>
          <a:off x="0" y="4297264"/>
          <a:ext cx="6571413" cy="1432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That means you will need the tools and preparation to do your best work.</a:t>
          </a:r>
        </a:p>
      </dsp:txBody>
      <dsp:txXfrm>
        <a:off x="0" y="4297264"/>
        <a:ext cx="6571413" cy="1432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C932B-AD63-6A4F-8848-B502A4985F3D}">
      <dsp:nvSpPr>
        <dsp:cNvPr id="0" name=""/>
        <dsp:cNvSpPr/>
      </dsp:nvSpPr>
      <dsp:spPr>
        <a:xfrm>
          <a:off x="114" y="2033647"/>
          <a:ext cx="1385326" cy="16623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839" tIns="0" rIns="136839" bIns="330200" numCol="1" spcCol="1270" anchor="t" anchorCtr="0">
          <a:noAutofit/>
        </a:bodyPr>
        <a:lstStyle/>
        <a:p>
          <a:pPr marL="0" lvl="0" indent="0" algn="l" defTabSz="488950">
            <a:lnSpc>
              <a:spcPct val="90000"/>
            </a:lnSpc>
            <a:spcBef>
              <a:spcPct val="0"/>
            </a:spcBef>
            <a:spcAft>
              <a:spcPct val="35000"/>
            </a:spcAft>
            <a:buNone/>
          </a:pPr>
          <a:r>
            <a:rPr lang="en-US" sz="1100" kern="1200"/>
            <a:t>Have a conversation with the attorneys on the case before you get started</a:t>
          </a:r>
        </a:p>
      </dsp:txBody>
      <dsp:txXfrm>
        <a:off x="114" y="2698603"/>
        <a:ext cx="1385326" cy="997434"/>
      </dsp:txXfrm>
    </dsp:sp>
    <dsp:sp modelId="{EA7CE4F4-4F71-9A4B-BF77-C64076229E70}">
      <dsp:nvSpPr>
        <dsp:cNvPr id="0" name=""/>
        <dsp:cNvSpPr/>
      </dsp:nvSpPr>
      <dsp:spPr>
        <a:xfrm>
          <a:off x="114" y="2033647"/>
          <a:ext cx="1385326" cy="6649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6839" tIns="165100" rIns="136839" bIns="165100" numCol="1" spcCol="1270" anchor="ctr" anchorCtr="0">
          <a:noAutofit/>
        </a:bodyPr>
        <a:lstStyle/>
        <a:p>
          <a:pPr marL="0" lvl="0" indent="0" algn="l" defTabSz="1066800">
            <a:lnSpc>
              <a:spcPct val="90000"/>
            </a:lnSpc>
            <a:spcBef>
              <a:spcPct val="0"/>
            </a:spcBef>
            <a:spcAft>
              <a:spcPct val="35000"/>
            </a:spcAft>
            <a:buNone/>
          </a:pPr>
          <a:r>
            <a:rPr lang="en-US" sz="2400" kern="1200"/>
            <a:t>01</a:t>
          </a:r>
        </a:p>
      </dsp:txBody>
      <dsp:txXfrm>
        <a:off x="114" y="2033647"/>
        <a:ext cx="1385326" cy="664956"/>
      </dsp:txXfrm>
    </dsp:sp>
    <dsp:sp modelId="{C0F3E506-049F-2E48-A293-7F38E468044F}">
      <dsp:nvSpPr>
        <dsp:cNvPr id="0" name=""/>
        <dsp:cNvSpPr/>
      </dsp:nvSpPr>
      <dsp:spPr>
        <a:xfrm>
          <a:off x="1496267" y="2033647"/>
          <a:ext cx="1385326" cy="1662391"/>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839" tIns="0" rIns="136839" bIns="330200" numCol="1" spcCol="1270" anchor="t" anchorCtr="0">
          <a:noAutofit/>
        </a:bodyPr>
        <a:lstStyle/>
        <a:p>
          <a:pPr marL="0" lvl="0" indent="0" algn="l" defTabSz="488950">
            <a:lnSpc>
              <a:spcPct val="90000"/>
            </a:lnSpc>
            <a:spcBef>
              <a:spcPct val="0"/>
            </a:spcBef>
            <a:spcAft>
              <a:spcPct val="35000"/>
            </a:spcAft>
            <a:buNone/>
          </a:pPr>
          <a:r>
            <a:rPr lang="en-US" sz="1100" kern="1200"/>
            <a:t>Explain what you will need in advance to properly prepare</a:t>
          </a:r>
        </a:p>
      </dsp:txBody>
      <dsp:txXfrm>
        <a:off x="1496267" y="2698603"/>
        <a:ext cx="1385326" cy="997434"/>
      </dsp:txXfrm>
    </dsp:sp>
    <dsp:sp modelId="{D23DD915-A71C-274D-A950-EA65A47AED4C}">
      <dsp:nvSpPr>
        <dsp:cNvPr id="0" name=""/>
        <dsp:cNvSpPr/>
      </dsp:nvSpPr>
      <dsp:spPr>
        <a:xfrm>
          <a:off x="1496267" y="2033647"/>
          <a:ext cx="1385326" cy="6649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6839" tIns="165100" rIns="136839" bIns="165100" numCol="1" spcCol="1270" anchor="ctr" anchorCtr="0">
          <a:noAutofit/>
        </a:bodyPr>
        <a:lstStyle/>
        <a:p>
          <a:pPr marL="0" lvl="0" indent="0" algn="l" defTabSz="1066800">
            <a:lnSpc>
              <a:spcPct val="90000"/>
            </a:lnSpc>
            <a:spcBef>
              <a:spcPct val="0"/>
            </a:spcBef>
            <a:spcAft>
              <a:spcPct val="35000"/>
            </a:spcAft>
            <a:buNone/>
          </a:pPr>
          <a:r>
            <a:rPr lang="en-US" sz="2400" kern="1200"/>
            <a:t>02</a:t>
          </a:r>
        </a:p>
      </dsp:txBody>
      <dsp:txXfrm>
        <a:off x="1496267" y="2033647"/>
        <a:ext cx="1385326" cy="664956"/>
      </dsp:txXfrm>
    </dsp:sp>
    <dsp:sp modelId="{0F30B5F7-C1FB-C249-844E-D17C55B3BA9D}">
      <dsp:nvSpPr>
        <dsp:cNvPr id="0" name=""/>
        <dsp:cNvSpPr/>
      </dsp:nvSpPr>
      <dsp:spPr>
        <a:xfrm>
          <a:off x="2992419" y="2033647"/>
          <a:ext cx="1385326" cy="1662391"/>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839" tIns="0" rIns="136839" bIns="330200" numCol="1" spcCol="1270" anchor="t" anchorCtr="0">
          <a:noAutofit/>
        </a:bodyPr>
        <a:lstStyle/>
        <a:p>
          <a:pPr marL="0" lvl="0" indent="0" algn="l" defTabSz="488950">
            <a:lnSpc>
              <a:spcPct val="90000"/>
            </a:lnSpc>
            <a:spcBef>
              <a:spcPct val="0"/>
            </a:spcBef>
            <a:spcAft>
              <a:spcPct val="35000"/>
            </a:spcAft>
            <a:buNone/>
          </a:pPr>
          <a:r>
            <a:rPr lang="en-US" sz="1100" kern="1200"/>
            <a:t>Discuss interpretation basics for how the session will go</a:t>
          </a:r>
        </a:p>
      </dsp:txBody>
      <dsp:txXfrm>
        <a:off x="2992419" y="2698603"/>
        <a:ext cx="1385326" cy="997434"/>
      </dsp:txXfrm>
    </dsp:sp>
    <dsp:sp modelId="{0CF37C2F-7D6E-6644-A500-670F9A4EA3BB}">
      <dsp:nvSpPr>
        <dsp:cNvPr id="0" name=""/>
        <dsp:cNvSpPr/>
      </dsp:nvSpPr>
      <dsp:spPr>
        <a:xfrm>
          <a:off x="2992419" y="2033647"/>
          <a:ext cx="1385326" cy="6649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6839" tIns="165100" rIns="136839" bIns="165100" numCol="1" spcCol="1270" anchor="ctr" anchorCtr="0">
          <a:noAutofit/>
        </a:bodyPr>
        <a:lstStyle/>
        <a:p>
          <a:pPr marL="0" lvl="0" indent="0" algn="l" defTabSz="1066800">
            <a:lnSpc>
              <a:spcPct val="90000"/>
            </a:lnSpc>
            <a:spcBef>
              <a:spcPct val="0"/>
            </a:spcBef>
            <a:spcAft>
              <a:spcPct val="35000"/>
            </a:spcAft>
            <a:buNone/>
          </a:pPr>
          <a:r>
            <a:rPr lang="en-US" sz="2400" kern="1200"/>
            <a:t>03</a:t>
          </a:r>
        </a:p>
      </dsp:txBody>
      <dsp:txXfrm>
        <a:off x="2992419" y="2033647"/>
        <a:ext cx="1385326" cy="664956"/>
      </dsp:txXfrm>
    </dsp:sp>
    <dsp:sp modelId="{C9CAD20E-23CE-1640-8BC4-42E36EA08C64}">
      <dsp:nvSpPr>
        <dsp:cNvPr id="0" name=""/>
        <dsp:cNvSpPr/>
      </dsp:nvSpPr>
      <dsp:spPr>
        <a:xfrm>
          <a:off x="4488571" y="2033647"/>
          <a:ext cx="1385326" cy="166239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6839" tIns="0" rIns="136839" bIns="330200" numCol="1" spcCol="1270" anchor="t" anchorCtr="0">
          <a:noAutofit/>
        </a:bodyPr>
        <a:lstStyle/>
        <a:p>
          <a:pPr marL="0" lvl="0" indent="0" algn="l" defTabSz="488950">
            <a:lnSpc>
              <a:spcPct val="90000"/>
            </a:lnSpc>
            <a:spcBef>
              <a:spcPct val="0"/>
            </a:spcBef>
            <a:spcAft>
              <a:spcPct val="35000"/>
            </a:spcAft>
            <a:buNone/>
          </a:pPr>
          <a:r>
            <a:rPr lang="en-US" sz="1100" kern="1200"/>
            <a:t>Learn what your role will be on the case going forward</a:t>
          </a:r>
        </a:p>
      </dsp:txBody>
      <dsp:txXfrm>
        <a:off x="4488571" y="2698603"/>
        <a:ext cx="1385326" cy="997434"/>
      </dsp:txXfrm>
    </dsp:sp>
    <dsp:sp modelId="{E6288844-2910-E049-AC08-9C0883D782CC}">
      <dsp:nvSpPr>
        <dsp:cNvPr id="0" name=""/>
        <dsp:cNvSpPr/>
      </dsp:nvSpPr>
      <dsp:spPr>
        <a:xfrm>
          <a:off x="4488571" y="2033647"/>
          <a:ext cx="1385326" cy="66495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36839" tIns="165100" rIns="136839" bIns="165100" numCol="1" spcCol="1270" anchor="ctr" anchorCtr="0">
          <a:noAutofit/>
        </a:bodyPr>
        <a:lstStyle/>
        <a:p>
          <a:pPr marL="0" lvl="0" indent="0" algn="l" defTabSz="1066800">
            <a:lnSpc>
              <a:spcPct val="90000"/>
            </a:lnSpc>
            <a:spcBef>
              <a:spcPct val="0"/>
            </a:spcBef>
            <a:spcAft>
              <a:spcPct val="35000"/>
            </a:spcAft>
            <a:buNone/>
          </a:pPr>
          <a:r>
            <a:rPr lang="en-US" sz="2400" kern="1200"/>
            <a:t>04</a:t>
          </a:r>
        </a:p>
      </dsp:txBody>
      <dsp:txXfrm>
        <a:off x="4488571" y="2033647"/>
        <a:ext cx="1385326" cy="6649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C0F5D-8A54-EB4C-8F69-FF312B03D082}">
      <dsp:nvSpPr>
        <dsp:cNvPr id="0" name=""/>
        <dsp:cNvSpPr/>
      </dsp:nvSpPr>
      <dsp:spPr>
        <a:xfrm>
          <a:off x="0" y="2797"/>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A5C1FE-2B22-6E4C-9FF3-FDA61C9CBD65}">
      <dsp:nvSpPr>
        <dsp:cNvPr id="0" name=""/>
        <dsp:cNvSpPr/>
      </dsp:nvSpPr>
      <dsp:spPr>
        <a:xfrm>
          <a:off x="0" y="2797"/>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An overview of the case and the subject of the session you will be interpreting for</a:t>
          </a:r>
        </a:p>
      </dsp:txBody>
      <dsp:txXfrm>
        <a:off x="0" y="2797"/>
        <a:ext cx="6571413" cy="954015"/>
      </dsp:txXfrm>
    </dsp:sp>
    <dsp:sp modelId="{B043B6BD-09AB-884E-BB0F-A8D45D236D86}">
      <dsp:nvSpPr>
        <dsp:cNvPr id="0" name=""/>
        <dsp:cNvSpPr/>
      </dsp:nvSpPr>
      <dsp:spPr>
        <a:xfrm>
          <a:off x="0" y="956812"/>
          <a:ext cx="657141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3F7685-D5D6-D24E-821B-30400F3B6AE8}">
      <dsp:nvSpPr>
        <dsp:cNvPr id="0" name=""/>
        <dsp:cNvSpPr/>
      </dsp:nvSpPr>
      <dsp:spPr>
        <a:xfrm>
          <a:off x="0" y="956812"/>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Access to any relevant legal training that the attorneys attended for the case</a:t>
          </a:r>
        </a:p>
      </dsp:txBody>
      <dsp:txXfrm>
        <a:off x="0" y="956812"/>
        <a:ext cx="6571413" cy="954015"/>
      </dsp:txXfrm>
    </dsp:sp>
    <dsp:sp modelId="{27099DC6-8355-6540-A3BB-92D9A78A95C9}">
      <dsp:nvSpPr>
        <dsp:cNvPr id="0" name=""/>
        <dsp:cNvSpPr/>
      </dsp:nvSpPr>
      <dsp:spPr>
        <a:xfrm>
          <a:off x="0" y="1910827"/>
          <a:ext cx="6571413"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FB78A4-B537-C64F-B7C1-47FA368CA7F1}">
      <dsp:nvSpPr>
        <dsp:cNvPr id="0" name=""/>
        <dsp:cNvSpPr/>
      </dsp:nvSpPr>
      <dsp:spPr>
        <a:xfrm>
          <a:off x="0" y="1910827"/>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Advance access to key documents</a:t>
          </a:r>
        </a:p>
      </dsp:txBody>
      <dsp:txXfrm>
        <a:off x="0" y="1910827"/>
        <a:ext cx="6571413" cy="954015"/>
      </dsp:txXfrm>
    </dsp:sp>
    <dsp:sp modelId="{5638A505-FF7C-FC45-9408-66ACD236D364}">
      <dsp:nvSpPr>
        <dsp:cNvPr id="0" name=""/>
        <dsp:cNvSpPr/>
      </dsp:nvSpPr>
      <dsp:spPr>
        <a:xfrm>
          <a:off x="0" y="2864843"/>
          <a:ext cx="657141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9DFB87-2C76-CB43-9E27-2410E4560C9C}">
      <dsp:nvSpPr>
        <dsp:cNvPr id="0" name=""/>
        <dsp:cNvSpPr/>
      </dsp:nvSpPr>
      <dsp:spPr>
        <a:xfrm>
          <a:off x="0" y="2864843"/>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Flagging of key legal terms that may come up</a:t>
          </a:r>
        </a:p>
      </dsp:txBody>
      <dsp:txXfrm>
        <a:off x="0" y="2864843"/>
        <a:ext cx="6571413" cy="954015"/>
      </dsp:txXfrm>
    </dsp:sp>
    <dsp:sp modelId="{91949E55-AC37-4044-827D-B7923EAF1234}">
      <dsp:nvSpPr>
        <dsp:cNvPr id="0" name=""/>
        <dsp:cNvSpPr/>
      </dsp:nvSpPr>
      <dsp:spPr>
        <a:xfrm>
          <a:off x="0" y="3818858"/>
          <a:ext cx="6571413"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5D8A54-F042-9943-9A3A-139EE91764E8}">
      <dsp:nvSpPr>
        <dsp:cNvPr id="0" name=""/>
        <dsp:cNvSpPr/>
      </dsp:nvSpPr>
      <dsp:spPr>
        <a:xfrm>
          <a:off x="0" y="3818858"/>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Identify sensitive language issues that may come up around trauma, bias, identity, and beyond.</a:t>
          </a:r>
        </a:p>
      </dsp:txBody>
      <dsp:txXfrm>
        <a:off x="0" y="3818858"/>
        <a:ext cx="6571413" cy="954015"/>
      </dsp:txXfrm>
    </dsp:sp>
    <dsp:sp modelId="{8124CB0F-3FDC-4989-B432-5A154EE025FA}">
      <dsp:nvSpPr>
        <dsp:cNvPr id="0" name=""/>
        <dsp:cNvSpPr/>
      </dsp:nvSpPr>
      <dsp:spPr>
        <a:xfrm>
          <a:off x="0" y="4772873"/>
          <a:ext cx="6571413"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D525A-D1FC-4177-A82B-E02D0D2E4B32}">
      <dsp:nvSpPr>
        <dsp:cNvPr id="0" name=""/>
        <dsp:cNvSpPr/>
      </dsp:nvSpPr>
      <dsp:spPr>
        <a:xfrm>
          <a:off x="0" y="4772873"/>
          <a:ext cx="6571413" cy="954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US" sz="2200" kern="1200">
              <a:latin typeface="Avenir Next LT Pro"/>
            </a:rPr>
            <a:t>Schedule a time to meet with the attorneys prior to the interview to go over expectations and roles.</a:t>
          </a:r>
        </a:p>
      </dsp:txBody>
      <dsp:txXfrm>
        <a:off x="0" y="4772873"/>
        <a:ext cx="6571413" cy="9540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756CC-BF31-434B-95BD-AE4EFA18ECD5}" type="datetimeFigureOut">
              <a:rPr lang="en-US" smtClean="0"/>
              <a:t>5/2/2024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E9DB7E-74EA-3044-A44C-2BA313F281A6}" type="slidenum">
              <a:rPr lang="en-US" smtClean="0"/>
              <a:t>‹#›</a:t>
            </a:fld>
            <a:endParaRPr lang="en-US"/>
          </a:p>
        </p:txBody>
      </p:sp>
    </p:spTree>
    <p:extLst>
      <p:ext uri="{BB962C8B-B14F-4D97-AF65-F5344CB8AC3E}">
        <p14:creationId xmlns:p14="http://schemas.microsoft.com/office/powerpoint/2010/main" val="2071103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0"/>
        <p:cNvGrpSpPr/>
        <p:nvPr/>
      </p:nvGrpSpPr>
      <p:grpSpPr>
        <a:xfrm>
          <a:off x="0" y="0"/>
          <a:ext cx="0" cy="0"/>
          <a:chOff x="0" y="0"/>
          <a:chExt cx="0" cy="0"/>
        </a:xfrm>
      </p:grpSpPr>
      <p:sp>
        <p:nvSpPr>
          <p:cNvPr id="3651" name="Google Shape;3651;g28ef5372f04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2" name="Google Shape;3652;g28ef5372f04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44500" lvl="0" indent="0" algn="l" rtl="0">
              <a:spcBef>
                <a:spcPts val="0"/>
              </a:spcBef>
              <a:spcAft>
                <a:spcPts val="0"/>
              </a:spcAft>
              <a:buNone/>
            </a:pPr>
            <a:endParaRPr/>
          </a:p>
        </p:txBody>
      </p:sp>
      <p:sp>
        <p:nvSpPr>
          <p:cNvPr id="3653" name="Google Shape;3653;g28ef5372f04_0_8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400"/>
              <a:t>10</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3"/>
        <p:cNvGrpSpPr/>
        <p:nvPr/>
      </p:nvGrpSpPr>
      <p:grpSpPr>
        <a:xfrm>
          <a:off x="0" y="0"/>
          <a:ext cx="0" cy="0"/>
          <a:chOff x="0" y="0"/>
          <a:chExt cx="0" cy="0"/>
        </a:xfrm>
      </p:grpSpPr>
      <p:sp>
        <p:nvSpPr>
          <p:cNvPr id="3794" name="Google Shape;3794;g1f45c9c0b0b_0_4538:notes"/>
          <p:cNvSpPr>
            <a:spLocks noGrp="1" noRot="1" noChangeAspect="1"/>
          </p:cNvSpPr>
          <p:nvPr>
            <p:ph type="sldImg" idx="2"/>
          </p:nvPr>
        </p:nvSpPr>
        <p:spPr>
          <a:xfrm>
            <a:off x="360363" y="676275"/>
            <a:ext cx="6013450" cy="33829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5" name="Google Shape;3795;g1f45c9c0b0b_0_4538:notes"/>
          <p:cNvSpPr txBox="1">
            <a:spLocks noGrp="1"/>
          </p:cNvSpPr>
          <p:nvPr>
            <p:ph type="body" idx="1"/>
          </p:nvPr>
        </p:nvSpPr>
        <p:spPr>
          <a:xfrm>
            <a:off x="673494" y="4284487"/>
            <a:ext cx="5388000" cy="4059000"/>
          </a:xfrm>
          <a:prstGeom prst="rect">
            <a:avLst/>
          </a:prstGeom>
          <a:noFill/>
          <a:ln>
            <a:noFill/>
          </a:ln>
        </p:spPr>
        <p:txBody>
          <a:bodyPr spcFirstLastPara="1" wrap="square" lIns="89850" tIns="89850" rIns="89850" bIns="89850" anchor="t" anchorCtr="0">
            <a:noAutofit/>
          </a:bodyPr>
          <a:lstStyle/>
          <a:p>
            <a:pPr marL="0" lvl="0" indent="0" algn="l" rtl="0">
              <a:lnSpc>
                <a:spcPct val="100000"/>
              </a:lnSpc>
              <a:spcBef>
                <a:spcPts val="0"/>
              </a:spcBef>
              <a:spcAft>
                <a:spcPts val="0"/>
              </a:spcAft>
              <a:buSzPts val="1400"/>
              <a:buNone/>
            </a:pPr>
            <a:endParaRPr/>
          </a:p>
        </p:txBody>
      </p:sp>
      <p:sp>
        <p:nvSpPr>
          <p:cNvPr id="3796" name="Google Shape;3796;g1f45c9c0b0b_0_4538:notes"/>
          <p:cNvSpPr txBox="1">
            <a:spLocks noGrp="1"/>
          </p:cNvSpPr>
          <p:nvPr>
            <p:ph type="sldNum" idx="12"/>
          </p:nvPr>
        </p:nvSpPr>
        <p:spPr>
          <a:xfrm>
            <a:off x="3814903" y="8567407"/>
            <a:ext cx="2918400" cy="450900"/>
          </a:xfrm>
          <a:prstGeom prst="rect">
            <a:avLst/>
          </a:prstGeom>
          <a:noFill/>
          <a:ln>
            <a:noFill/>
          </a:ln>
        </p:spPr>
        <p:txBody>
          <a:bodyPr spcFirstLastPara="1" wrap="square" lIns="89850" tIns="44900" rIns="89850" bIns="449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7"/>
        <p:cNvGrpSpPr/>
        <p:nvPr/>
      </p:nvGrpSpPr>
      <p:grpSpPr>
        <a:xfrm>
          <a:off x="0" y="0"/>
          <a:ext cx="0" cy="0"/>
          <a:chOff x="0" y="0"/>
          <a:chExt cx="0" cy="0"/>
        </a:xfrm>
      </p:grpSpPr>
      <p:sp>
        <p:nvSpPr>
          <p:cNvPr id="3768" name="Google Shape;3768;g247cba1e315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9" name="Google Shape;3769;g247cba1e315_0_117: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139700" lvl="0" indent="0" algn="l" rtl="0">
              <a:lnSpc>
                <a:spcPct val="100000"/>
              </a:lnSpc>
              <a:spcBef>
                <a:spcPts val="0"/>
              </a:spcBef>
              <a:spcAft>
                <a:spcPts val="0"/>
              </a:spcAft>
              <a:buSzPts val="1400"/>
              <a:buNone/>
            </a:pPr>
            <a:endParaRPr/>
          </a:p>
        </p:txBody>
      </p:sp>
      <p:sp>
        <p:nvSpPr>
          <p:cNvPr id="3770" name="Google Shape;3770;g247cba1e315_0_117: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600" rIns="91225" bIns="456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1"/>
        <p:cNvGrpSpPr/>
        <p:nvPr/>
      </p:nvGrpSpPr>
      <p:grpSpPr>
        <a:xfrm>
          <a:off x="0" y="0"/>
          <a:ext cx="0" cy="0"/>
          <a:chOff x="0" y="0"/>
          <a:chExt cx="0" cy="0"/>
        </a:xfrm>
      </p:grpSpPr>
      <p:sp>
        <p:nvSpPr>
          <p:cNvPr id="3852" name="Google Shape;3852;g1f45c9c0b0b_0_4589:notes"/>
          <p:cNvSpPr txBox="1">
            <a:spLocks noGrp="1"/>
          </p:cNvSpPr>
          <p:nvPr>
            <p:ph type="body" idx="1"/>
          </p:nvPr>
        </p:nvSpPr>
        <p:spPr>
          <a:xfrm>
            <a:off x="685801" y="4343400"/>
            <a:ext cx="5486400" cy="4114800"/>
          </a:xfrm>
          <a:prstGeom prst="rect">
            <a:avLst/>
          </a:prstGeom>
          <a:noFill/>
          <a:ln>
            <a:noFill/>
          </a:ln>
        </p:spPr>
        <p:txBody>
          <a:bodyPr spcFirstLastPara="1" wrap="square" lIns="91275" tIns="91275" rIns="91275" bIns="91275" anchor="t" anchorCtr="0">
            <a:noAutofit/>
          </a:bodyPr>
          <a:lstStyle/>
          <a:p>
            <a:pPr marL="0" lvl="0" indent="0" algn="l" rtl="0">
              <a:lnSpc>
                <a:spcPct val="100000"/>
              </a:lnSpc>
              <a:spcBef>
                <a:spcPts val="0"/>
              </a:spcBef>
              <a:spcAft>
                <a:spcPts val="0"/>
              </a:spcAft>
              <a:buSzPts val="1100"/>
              <a:buNone/>
            </a:pPr>
            <a:endParaRPr/>
          </a:p>
        </p:txBody>
      </p:sp>
      <p:sp>
        <p:nvSpPr>
          <p:cNvPr id="3853" name="Google Shape;3853;g1f45c9c0b0b_0_4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5"/>
        <p:cNvGrpSpPr/>
        <p:nvPr/>
      </p:nvGrpSpPr>
      <p:grpSpPr>
        <a:xfrm>
          <a:off x="0" y="0"/>
          <a:ext cx="0" cy="0"/>
          <a:chOff x="0" y="0"/>
          <a:chExt cx="0" cy="0"/>
        </a:xfrm>
      </p:grpSpPr>
      <p:sp>
        <p:nvSpPr>
          <p:cNvPr id="3756" name="Google Shape;3756;g247cba1e315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7" name="Google Shape;3757;g247cba1e315_0_105:notes"/>
          <p:cNvSpPr txBox="1">
            <a:spLocks noGrp="1"/>
          </p:cNvSpPr>
          <p:nvPr>
            <p:ph type="body" idx="1"/>
          </p:nvPr>
        </p:nvSpPr>
        <p:spPr>
          <a:xfrm>
            <a:off x="685800" y="4343400"/>
            <a:ext cx="5486400" cy="4114800"/>
          </a:xfrm>
          <a:prstGeom prst="rect">
            <a:avLst/>
          </a:prstGeom>
          <a:noFill/>
          <a:ln>
            <a:noFill/>
          </a:ln>
        </p:spPr>
        <p:txBody>
          <a:bodyPr spcFirstLastPara="1" wrap="square" lIns="91225" tIns="91225" rIns="91225" bIns="91225" anchor="t" anchorCtr="0">
            <a:noAutofit/>
          </a:bodyPr>
          <a:lstStyle/>
          <a:p>
            <a:pPr marL="127000" marR="0" lvl="0" indent="0" algn="l" rtl="0">
              <a:lnSpc>
                <a:spcPct val="100000"/>
              </a:lnSpc>
              <a:spcBef>
                <a:spcPts val="0"/>
              </a:spcBef>
              <a:spcAft>
                <a:spcPts val="0"/>
              </a:spcAft>
              <a:buSzPts val="1400"/>
              <a:buNone/>
            </a:pPr>
            <a:endParaRPr/>
          </a:p>
        </p:txBody>
      </p:sp>
      <p:sp>
        <p:nvSpPr>
          <p:cNvPr id="3758" name="Google Shape;3758;g247cba1e315_0_105:notes"/>
          <p:cNvSpPr txBox="1">
            <a:spLocks noGrp="1"/>
          </p:cNvSpPr>
          <p:nvPr>
            <p:ph type="sldNum" idx="12"/>
          </p:nvPr>
        </p:nvSpPr>
        <p:spPr>
          <a:xfrm>
            <a:off x="3884613" y="8685213"/>
            <a:ext cx="2971800" cy="457200"/>
          </a:xfrm>
          <a:prstGeom prst="rect">
            <a:avLst/>
          </a:prstGeom>
          <a:noFill/>
          <a:ln>
            <a:noFill/>
          </a:ln>
        </p:spPr>
        <p:txBody>
          <a:bodyPr spcFirstLastPara="1" wrap="square" lIns="91225" tIns="45600" rIns="91225" bIns="456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Maybe this could be interactive?</a:t>
            </a:r>
          </a:p>
        </p:txBody>
      </p:sp>
      <p:sp>
        <p:nvSpPr>
          <p:cNvPr id="4" name="Slide Number Placeholder 3"/>
          <p:cNvSpPr>
            <a:spLocks noGrp="1"/>
          </p:cNvSpPr>
          <p:nvPr>
            <p:ph type="sldNum" sz="quarter" idx="5"/>
          </p:nvPr>
        </p:nvSpPr>
        <p:spPr/>
        <p:txBody>
          <a:bodyPr/>
          <a:lstStyle/>
          <a:p>
            <a:fld id="{9AE9DB7E-74EA-3044-A44C-2BA313F281A6}" type="slidenum">
              <a:rPr lang="en-US" smtClean="0"/>
              <a:t>30</a:t>
            </a:fld>
            <a:endParaRPr lang="en-US"/>
          </a:p>
        </p:txBody>
      </p:sp>
    </p:spTree>
    <p:extLst>
      <p:ext uri="{BB962C8B-B14F-4D97-AF65-F5344CB8AC3E}">
        <p14:creationId xmlns:p14="http://schemas.microsoft.com/office/powerpoint/2010/main" val="3877231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5:38 – 8:35 (we should try to clip this? I don't think we can do it in PPT but it is possible in Slides).</a:t>
            </a:r>
          </a:p>
          <a:p>
            <a:r>
              <a:rPr lang="en-US">
                <a:latin typeface="Calibri"/>
                <a:ea typeface="Calibri"/>
                <a:cs typeface="Calibri"/>
              </a:rPr>
              <a:t>Or if a shorter clip is better, we could do 5:38 – 6:50.</a:t>
            </a:r>
          </a:p>
        </p:txBody>
      </p:sp>
      <p:sp>
        <p:nvSpPr>
          <p:cNvPr id="4" name="Slide Number Placeholder 3"/>
          <p:cNvSpPr>
            <a:spLocks noGrp="1"/>
          </p:cNvSpPr>
          <p:nvPr>
            <p:ph type="sldNum" sz="quarter" idx="5"/>
          </p:nvPr>
        </p:nvSpPr>
        <p:spPr/>
        <p:txBody>
          <a:bodyPr/>
          <a:lstStyle/>
          <a:p>
            <a:fld id="{9AE9DB7E-74EA-3044-A44C-2BA313F281A6}" type="slidenum">
              <a:rPr lang="en-US" smtClean="0"/>
              <a:t>31</a:t>
            </a:fld>
            <a:endParaRPr lang="en-US"/>
          </a:p>
        </p:txBody>
      </p:sp>
    </p:spTree>
    <p:extLst>
      <p:ext uri="{BB962C8B-B14F-4D97-AF65-F5344CB8AC3E}">
        <p14:creationId xmlns:p14="http://schemas.microsoft.com/office/powerpoint/2010/main" val="3646060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8"/>
        <p:cNvGrpSpPr/>
        <p:nvPr/>
      </p:nvGrpSpPr>
      <p:grpSpPr>
        <a:xfrm>
          <a:off x="0" y="0"/>
          <a:ext cx="0" cy="0"/>
          <a:chOff x="0" y="0"/>
          <a:chExt cx="0" cy="0"/>
        </a:xfrm>
      </p:grpSpPr>
      <p:sp>
        <p:nvSpPr>
          <p:cNvPr id="3859" name="Google Shape;3859;g246067bce6d_0_2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0" name="Google Shape;3860;g246067bce6d_0_29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8"/>
        <p:cNvGrpSpPr/>
        <p:nvPr/>
      </p:nvGrpSpPr>
      <p:grpSpPr>
        <a:xfrm>
          <a:off x="0" y="0"/>
          <a:ext cx="0" cy="0"/>
          <a:chOff x="0" y="0"/>
          <a:chExt cx="0" cy="0"/>
        </a:xfrm>
      </p:grpSpPr>
      <p:sp>
        <p:nvSpPr>
          <p:cNvPr id="3859" name="Google Shape;3859;g246067bce6d_0_2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0" name="Google Shape;3860;g246067bce6d_0_29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40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5/2/2024</a:t>
            </a:fld>
            <a:endParaRPr lang="en-US"/>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644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5/2/2024</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5578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5/2/2024</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08754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2282"/>
        <p:cNvGrpSpPr/>
        <p:nvPr/>
      </p:nvGrpSpPr>
      <p:grpSpPr>
        <a:xfrm>
          <a:off x="0" y="0"/>
          <a:ext cx="0" cy="0"/>
          <a:chOff x="0" y="0"/>
          <a:chExt cx="0" cy="0"/>
        </a:xfrm>
      </p:grpSpPr>
      <p:sp>
        <p:nvSpPr>
          <p:cNvPr id="2283" name="Google Shape;2283;p71"/>
          <p:cNvSpPr txBox="1">
            <a:spLocks noGrp="1"/>
          </p:cNvSpPr>
          <p:nvPr>
            <p:ph type="sldNum" idx="12"/>
          </p:nvPr>
        </p:nvSpPr>
        <p:spPr>
          <a:xfrm>
            <a:off x="5730200" y="5885066"/>
            <a:ext cx="731700" cy="9729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2292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5/2/2024</a:t>
            </a:fld>
            <a:endParaRPr lang="en-US"/>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7028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5/2/2024</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9865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5/2/2024</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7693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5/2/2024</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8328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5/2/2024</a:t>
            </a:fld>
            <a:endParaRPr lang="en-US"/>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2032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5/2/2024</a:t>
            </a:fld>
            <a:endParaRPr lang="en-US"/>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02437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5/2/2024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90210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5/2/2024</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03454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5/2/2024</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a:p>
        </p:txBody>
      </p:sp>
    </p:spTree>
    <p:extLst>
      <p:ext uri="{BB962C8B-B14F-4D97-AF65-F5344CB8AC3E}">
        <p14:creationId xmlns:p14="http://schemas.microsoft.com/office/powerpoint/2010/main" val="64727686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 id="214748372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1F_DB1D35B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hyperlink" Target="https://www.youtube.com/watch?v=8ofKgOYg0vI&amp;t=1s" TargetMode="External"/><Relationship Id="rId4" Type="http://schemas.openxmlformats.org/officeDocument/2006/relationships/notesSlide" Target="../notesSlides/notesSlide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immigrationjustice.us/get-trained/interpretation-and-translation/interpretation-best-practices/" TargetMode="External"/><Relationship Id="rId13" Type="http://schemas.openxmlformats.org/officeDocument/2006/relationships/image" Target="../media/image15.png"/><Relationship Id="rId3" Type="http://schemas.openxmlformats.org/officeDocument/2006/relationships/hyperlink" Target="https://www.youtube.com/watch?v=8ofKgOYg0vI" TargetMode="External"/><Relationship Id="rId7" Type="http://schemas.openxmlformats.org/officeDocument/2006/relationships/hyperlink" Target="https://youtu.be/9e_nIDJV-Lk" TargetMode="External"/><Relationship Id="rId12"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youtu.be/3wg-qZjMhU4" TargetMode="External"/><Relationship Id="rId11" Type="http://schemas.openxmlformats.org/officeDocument/2006/relationships/image" Target="../media/image13.png"/><Relationship Id="rId5" Type="http://schemas.openxmlformats.org/officeDocument/2006/relationships/hyperlink" Target="https://www.youtube.com/watch?v=pVm27HLLiiQ" TargetMode="External"/><Relationship Id="rId10" Type="http://schemas.openxmlformats.org/officeDocument/2006/relationships/image" Target="../media/image12.png"/><Relationship Id="rId4" Type="http://schemas.openxmlformats.org/officeDocument/2006/relationships/hyperlink" Target="https://www.youtube.com/watch?v=yPY3V14KCPk"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hyperlink" Target="https://ayuda.com/wp-content/uploads/2017/06/Breaking-Silence-Training-Manual-1.pdf" TargetMode="External"/><Relationship Id="rId7" Type="http://schemas.openxmlformats.org/officeDocument/2006/relationships/hyperlink" Target="https://drive.google.com/drive/folders/14ts3H4-j27-6dl7I7zJK6iWmWY7rPJKx?usp=sharin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langjust.com/resources" TargetMode="External"/><Relationship Id="rId5" Type="http://schemas.openxmlformats.org/officeDocument/2006/relationships/hyperlink" Target="https://ayuda.com/wp-content/uploads/2017/06/Working_With_Interpreters_2016.pdf" TargetMode="External"/><Relationship Id="rId4" Type="http://schemas.openxmlformats.org/officeDocument/2006/relationships/hyperlink" Target="https://www.api-gbv.org/resources/limited-english-proficienc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38">
            <a:extLst>
              <a:ext uri="{FF2B5EF4-FFF2-40B4-BE49-F238E27FC236}">
                <a16:creationId xmlns:a16="http://schemas.microsoft.com/office/drawing/2014/main" id="{8D5A7C7F-E3B1-44B8-9FDE-52A4B74F34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1257" y="285652"/>
            <a:ext cx="1910252" cy="709660"/>
            <a:chOff x="2267504" y="2540250"/>
            <a:chExt cx="1990951" cy="739640"/>
          </a:xfrm>
          <a:solidFill>
            <a:schemeClr val="tx1"/>
          </a:solidFill>
        </p:grpSpPr>
        <p:sp>
          <p:nvSpPr>
            <p:cNvPr id="13" name="Freeform: Shape 12">
              <a:extLst>
                <a:ext uri="{FF2B5EF4-FFF2-40B4-BE49-F238E27FC236}">
                  <a16:creationId xmlns:a16="http://schemas.microsoft.com/office/drawing/2014/main" id="{6D551F61-E0D5-44DC-BB30-6A62E23A2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5A4CF26-BA16-4F51-9327-A4077E384F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16" name="Graphic 38">
            <a:extLst>
              <a:ext uri="{FF2B5EF4-FFF2-40B4-BE49-F238E27FC236}">
                <a16:creationId xmlns:a16="http://schemas.microsoft.com/office/drawing/2014/main" id="{D405E706-6901-4726-A0FD-F352E08973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51257" y="285652"/>
            <a:ext cx="1910252" cy="709660"/>
            <a:chOff x="2267504" y="2540250"/>
            <a:chExt cx="1990951" cy="739640"/>
          </a:xfrm>
          <a:solidFill>
            <a:schemeClr val="tx1">
              <a:alpha val="20000"/>
            </a:schemeClr>
          </a:solidFill>
        </p:grpSpPr>
        <p:sp>
          <p:nvSpPr>
            <p:cNvPr id="17" name="Freeform: Shape 16">
              <a:extLst>
                <a:ext uri="{FF2B5EF4-FFF2-40B4-BE49-F238E27FC236}">
                  <a16:creationId xmlns:a16="http://schemas.microsoft.com/office/drawing/2014/main" id="{EAE1B075-9F48-41D0-A3D1-82A9BC434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E15D66E-AA4C-4B80-9271-41A345A789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99864689-43D0-436E-B71E-6F61D95EFA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8555" y="1289904"/>
            <a:ext cx="5145145" cy="4483168"/>
            <a:chOff x="1674895" y="1345036"/>
            <a:chExt cx="5428610" cy="4210939"/>
          </a:xfrm>
        </p:grpSpPr>
        <p:sp>
          <p:nvSpPr>
            <p:cNvPr id="21" name="Rectangle 20">
              <a:extLst>
                <a:ext uri="{FF2B5EF4-FFF2-40B4-BE49-F238E27FC236}">
                  <a16:creationId xmlns:a16="http://schemas.microsoft.com/office/drawing/2014/main" id="{9ED12A06-5C25-497A-9033-BA32B5D3E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52755A-7F46-4B03-B1C9-F0C605CD09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4" name="Rectangle 23">
            <a:extLst>
              <a:ext uri="{FF2B5EF4-FFF2-40B4-BE49-F238E27FC236}">
                <a16:creationId xmlns:a16="http://schemas.microsoft.com/office/drawing/2014/main" id="{9CAF21A9-6F58-4C27-ABB4-F704F8757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699" y="1187311"/>
            <a:ext cx="5089552" cy="44833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F03ECB-5B49-7123-0D04-5DAF2125C168}"/>
              </a:ext>
            </a:extLst>
          </p:cNvPr>
          <p:cNvSpPr>
            <a:spLocks noGrp="1"/>
          </p:cNvSpPr>
          <p:nvPr>
            <p:ph type="ctrTitle"/>
          </p:nvPr>
        </p:nvSpPr>
        <p:spPr>
          <a:xfrm>
            <a:off x="975308" y="102383"/>
            <a:ext cx="5145145" cy="3485643"/>
          </a:xfrm>
        </p:spPr>
        <p:txBody>
          <a:bodyPr>
            <a:normAutofit/>
          </a:bodyPr>
          <a:lstStyle/>
          <a:p>
            <a:r>
              <a:rPr lang="en-US" sz="2000"/>
              <a:t>Interpretation</a:t>
            </a:r>
            <a:br>
              <a:rPr lang="en-US" sz="2000"/>
            </a:br>
            <a:r>
              <a:rPr lang="en-US" sz="2000"/>
              <a:t> </a:t>
            </a:r>
            <a:br>
              <a:rPr lang="en-US" sz="2000"/>
            </a:br>
            <a:r>
              <a:rPr lang="en-US" sz="2000"/>
              <a:t>Basics </a:t>
            </a:r>
            <a:br>
              <a:rPr lang="en-US" sz="3800"/>
            </a:br>
            <a:endParaRPr lang="en-US" sz="3800"/>
          </a:p>
        </p:txBody>
      </p:sp>
      <p:sp>
        <p:nvSpPr>
          <p:cNvPr id="3" name="Subtitle 2">
            <a:extLst>
              <a:ext uri="{FF2B5EF4-FFF2-40B4-BE49-F238E27FC236}">
                <a16:creationId xmlns:a16="http://schemas.microsoft.com/office/drawing/2014/main" id="{BE615F66-6CB8-F0BA-CE40-D479798DB763}"/>
              </a:ext>
            </a:extLst>
          </p:cNvPr>
          <p:cNvSpPr>
            <a:spLocks noGrp="1"/>
          </p:cNvSpPr>
          <p:nvPr>
            <p:ph type="subTitle" idx="1"/>
          </p:nvPr>
        </p:nvSpPr>
        <p:spPr>
          <a:xfrm>
            <a:off x="1596899" y="3780025"/>
            <a:ext cx="3624471" cy="1206788"/>
          </a:xfrm>
        </p:spPr>
        <p:txBody>
          <a:bodyPr>
            <a:normAutofit lnSpcReduction="10000"/>
          </a:bodyPr>
          <a:lstStyle/>
          <a:p>
            <a:pPr>
              <a:lnSpc>
                <a:spcPct val="100000"/>
              </a:lnSpc>
            </a:pPr>
            <a:r>
              <a:rPr lang="en-US" sz="2000"/>
              <a:t>For Pro Bono </a:t>
            </a:r>
          </a:p>
          <a:p>
            <a:pPr>
              <a:lnSpc>
                <a:spcPct val="100000"/>
              </a:lnSpc>
            </a:pPr>
            <a:r>
              <a:rPr lang="en-US" sz="2000"/>
              <a:t>Law Firm</a:t>
            </a:r>
          </a:p>
          <a:p>
            <a:pPr>
              <a:lnSpc>
                <a:spcPct val="100000"/>
              </a:lnSpc>
            </a:pPr>
            <a:r>
              <a:rPr lang="en-US" sz="2000"/>
              <a:t> Interpreters</a:t>
            </a:r>
          </a:p>
        </p:txBody>
      </p:sp>
      <p:pic>
        <p:nvPicPr>
          <p:cNvPr id="4" name="Picture 3">
            <a:extLst>
              <a:ext uri="{FF2B5EF4-FFF2-40B4-BE49-F238E27FC236}">
                <a16:creationId xmlns:a16="http://schemas.microsoft.com/office/drawing/2014/main" id="{40895AB1-5C67-4C66-9CD4-3888B26BF6B3}"/>
              </a:ext>
            </a:extLst>
          </p:cNvPr>
          <p:cNvPicPr>
            <a:picLocks noChangeAspect="1"/>
          </p:cNvPicPr>
          <p:nvPr/>
        </p:nvPicPr>
        <p:blipFill>
          <a:blip r:embed="rId2"/>
          <a:stretch>
            <a:fillRect/>
          </a:stretch>
        </p:blipFill>
        <p:spPr>
          <a:xfrm>
            <a:off x="6365174" y="1187520"/>
            <a:ext cx="3265352" cy="2179623"/>
          </a:xfrm>
          <a:prstGeom prst="rect">
            <a:avLst/>
          </a:prstGeom>
        </p:spPr>
      </p:pic>
      <p:sp>
        <p:nvSpPr>
          <p:cNvPr id="26" name="Graphic 212">
            <a:extLst>
              <a:ext uri="{FF2B5EF4-FFF2-40B4-BE49-F238E27FC236}">
                <a16:creationId xmlns:a16="http://schemas.microsoft.com/office/drawing/2014/main" id="{FC6B31EB-41A1-4598-9355-9BA3E1702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0647" y="1635889"/>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 name="Graphic 212">
            <a:extLst>
              <a:ext uri="{FF2B5EF4-FFF2-40B4-BE49-F238E27FC236}">
                <a16:creationId xmlns:a16="http://schemas.microsoft.com/office/drawing/2014/main" id="{133B2AAB-4B79-4B0A-8F9F-4D58D0FF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50647" y="1635889"/>
            <a:ext cx="663342" cy="663342"/>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Oval 29">
            <a:extLst>
              <a:ext uri="{FF2B5EF4-FFF2-40B4-BE49-F238E27FC236}">
                <a16:creationId xmlns:a16="http://schemas.microsoft.com/office/drawing/2014/main" id="{D94D3E2A-B9E7-4003-A145-9FC44168D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307" y="4580404"/>
            <a:ext cx="406409" cy="406409"/>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351E04DE-FFB1-44B7-AD73-813D33AC1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307" y="4580404"/>
            <a:ext cx="406409" cy="406409"/>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a:extLst>
              <a:ext uri="{FF2B5EF4-FFF2-40B4-BE49-F238E27FC236}">
                <a16:creationId xmlns:a16="http://schemas.microsoft.com/office/drawing/2014/main" id="{CD3F71EC-FBA1-911D-A3E2-41E5A382CB44}"/>
              </a:ext>
            </a:extLst>
          </p:cNvPr>
          <p:cNvPicPr>
            <a:picLocks noChangeAspect="1"/>
          </p:cNvPicPr>
          <p:nvPr/>
        </p:nvPicPr>
        <p:blipFill>
          <a:blip r:embed="rId3"/>
          <a:stretch>
            <a:fillRect/>
          </a:stretch>
        </p:blipFill>
        <p:spPr>
          <a:xfrm>
            <a:off x="6365174" y="3333166"/>
            <a:ext cx="3265352" cy="2179623"/>
          </a:xfrm>
          <a:prstGeom prst="rect">
            <a:avLst/>
          </a:prstGeom>
        </p:spPr>
      </p:pic>
    </p:spTree>
    <p:extLst>
      <p:ext uri="{BB962C8B-B14F-4D97-AF65-F5344CB8AC3E}">
        <p14:creationId xmlns:p14="http://schemas.microsoft.com/office/powerpoint/2010/main" val="2473190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pic>
        <p:nvPicPr>
          <p:cNvPr id="3655" name="Google Shape;3655;p126"/>
          <p:cNvPicPr preferRelativeResize="0"/>
          <p:nvPr/>
        </p:nvPicPr>
        <p:blipFill>
          <a:blip r:embed="rId3">
            <a:alphaModFix/>
          </a:blip>
          <a:stretch>
            <a:fillRect/>
          </a:stretch>
        </p:blipFill>
        <p:spPr>
          <a:xfrm>
            <a:off x="843536" y="128612"/>
            <a:ext cx="8579651" cy="6600776"/>
          </a:xfrm>
          <a:prstGeom prst="rect">
            <a:avLst/>
          </a:prstGeom>
          <a:noFill/>
          <a:ln>
            <a:noFill/>
          </a:ln>
        </p:spPr>
      </p:pic>
      <p:sp>
        <p:nvSpPr>
          <p:cNvPr id="3656" name="Google Shape;3656;p126"/>
          <p:cNvSpPr txBox="1"/>
          <p:nvPr/>
        </p:nvSpPr>
        <p:spPr>
          <a:xfrm>
            <a:off x="6846800" y="987133"/>
            <a:ext cx="4719600" cy="1539300"/>
          </a:xfrm>
          <a:prstGeom prst="rect">
            <a:avLst/>
          </a:pr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ctr" rtl="0">
              <a:spcBef>
                <a:spcPts val="0"/>
              </a:spcBef>
              <a:spcAft>
                <a:spcPts val="0"/>
              </a:spcAft>
              <a:buClr>
                <a:schemeClr val="dk1"/>
              </a:buClr>
              <a:buSzPts val="1500"/>
              <a:buFont typeface="Arial"/>
              <a:buNone/>
            </a:pPr>
            <a:r>
              <a:rPr lang="en-US" sz="2100" b="1">
                <a:solidFill>
                  <a:srgbClr val="255B56"/>
                </a:solidFill>
                <a:highlight>
                  <a:schemeClr val="lt1"/>
                </a:highlight>
              </a:rPr>
              <a:t>Top Language Groups with Limited English Proficiency (ACS)</a:t>
            </a:r>
            <a:endParaRPr sz="2100" b="1">
              <a:solidFill>
                <a:srgbClr val="255B56"/>
              </a:solidFill>
              <a:highlight>
                <a:schemeClr val="lt1"/>
              </a:highlight>
            </a:endParaRPr>
          </a:p>
          <a:p>
            <a:pPr marL="0" lvl="0" indent="0" algn="ctr" rtl="0">
              <a:spcBef>
                <a:spcPts val="0"/>
              </a:spcBef>
              <a:spcAft>
                <a:spcPts val="0"/>
              </a:spcAft>
              <a:buNone/>
            </a:pPr>
            <a:endParaRPr sz="2100" b="1">
              <a:solidFill>
                <a:srgbClr val="255B56"/>
              </a:solidFill>
              <a:highlight>
                <a:schemeClr val="lt1"/>
              </a:highlight>
            </a:endParaRPr>
          </a:p>
          <a:p>
            <a:pPr marL="0" lvl="0" indent="0" algn="ctr" rtl="0">
              <a:spcBef>
                <a:spcPts val="0"/>
              </a:spcBef>
              <a:spcAft>
                <a:spcPts val="0"/>
              </a:spcAft>
              <a:buNone/>
            </a:pPr>
            <a:r>
              <a:rPr lang="en-US" sz="2100" b="1">
                <a:solidFill>
                  <a:srgbClr val="255B56"/>
                </a:solidFill>
                <a:highlight>
                  <a:schemeClr val="lt1"/>
                </a:highlight>
              </a:rPr>
              <a:t>United States (2022)</a:t>
            </a:r>
            <a:endParaRPr sz="2100" b="1">
              <a:solidFill>
                <a:srgbClr val="255B56"/>
              </a:solidFill>
              <a:highlight>
                <a:schemeClr val="lt1"/>
              </a:highlight>
            </a:endParaRPr>
          </a:p>
        </p:txBody>
      </p:sp>
      <p:sp>
        <p:nvSpPr>
          <p:cNvPr id="3657" name="Google Shape;3657;p126"/>
          <p:cNvSpPr txBox="1">
            <a:spLocks noGrp="1"/>
          </p:cNvSpPr>
          <p:nvPr>
            <p:ph type="body" idx="1"/>
          </p:nvPr>
        </p:nvSpPr>
        <p:spPr>
          <a:xfrm>
            <a:off x="5918025" y="2842975"/>
            <a:ext cx="5698800" cy="14409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304800" lvl="0" indent="-260350" algn="l" rtl="0">
              <a:lnSpc>
                <a:spcPct val="115000"/>
              </a:lnSpc>
              <a:spcBef>
                <a:spcPts val="0"/>
              </a:spcBef>
              <a:spcAft>
                <a:spcPts val="0"/>
              </a:spcAft>
              <a:buSzPts val="1700"/>
              <a:buFont typeface="Open Sans"/>
              <a:buChar char="●"/>
            </a:pPr>
            <a:r>
              <a:rPr lang="en-US" sz="1700">
                <a:highlight>
                  <a:schemeClr val="lt1"/>
                </a:highlight>
                <a:latin typeface="Open Sans"/>
                <a:ea typeface="Open Sans"/>
                <a:cs typeface="Open Sans"/>
                <a:sym typeface="Open Sans"/>
              </a:rPr>
              <a:t>Over 69 million speak language other than English</a:t>
            </a:r>
            <a:endParaRPr sz="1700">
              <a:highlight>
                <a:schemeClr val="lt1"/>
              </a:highlight>
              <a:latin typeface="Open Sans"/>
              <a:ea typeface="Open Sans"/>
              <a:cs typeface="Open Sans"/>
              <a:sym typeface="Open Sans"/>
            </a:endParaRPr>
          </a:p>
          <a:p>
            <a:pPr marL="304800" lvl="0" indent="-260350" algn="l" rtl="0">
              <a:lnSpc>
                <a:spcPct val="115000"/>
              </a:lnSpc>
              <a:spcBef>
                <a:spcPts val="0"/>
              </a:spcBef>
              <a:spcAft>
                <a:spcPts val="0"/>
              </a:spcAft>
              <a:buSzPts val="1700"/>
              <a:buFont typeface="Open Sans"/>
              <a:buChar char="●"/>
            </a:pPr>
            <a:r>
              <a:rPr lang="en-US" sz="1700">
                <a:highlight>
                  <a:schemeClr val="lt1"/>
                </a:highlight>
                <a:latin typeface="Open Sans"/>
                <a:ea typeface="Open Sans"/>
                <a:cs typeface="Open Sans"/>
                <a:sym typeface="Open Sans"/>
              </a:rPr>
              <a:t>Total population with LEP: 26.5 million</a:t>
            </a:r>
            <a:endParaRPr sz="1700">
              <a:highlight>
                <a:schemeClr val="lt1"/>
              </a:highlight>
              <a:latin typeface="Open Sans"/>
              <a:ea typeface="Open Sans"/>
              <a:cs typeface="Open Sans"/>
              <a:sym typeface="Open Sans"/>
            </a:endParaRPr>
          </a:p>
          <a:p>
            <a:pPr marL="304800" lvl="0" indent="-260350" algn="l" rtl="0">
              <a:lnSpc>
                <a:spcPct val="115000"/>
              </a:lnSpc>
              <a:spcBef>
                <a:spcPts val="0"/>
              </a:spcBef>
              <a:spcAft>
                <a:spcPts val="0"/>
              </a:spcAft>
              <a:buSzPts val="1700"/>
              <a:buFont typeface="Open Sans"/>
              <a:buChar char="●"/>
            </a:pPr>
            <a:r>
              <a:rPr lang="en-US" sz="1700">
                <a:highlight>
                  <a:schemeClr val="lt1"/>
                </a:highlight>
                <a:latin typeface="Open Sans"/>
                <a:ea typeface="Open Sans"/>
                <a:cs typeface="Open Sans"/>
                <a:sym typeface="Open Sans"/>
              </a:rPr>
              <a:t>Largest language group with LEP is Spanish at 16,757,866 (63% of total LEP)</a:t>
            </a:r>
            <a:endParaRPr sz="1700">
              <a:highlight>
                <a:schemeClr val="lt1"/>
              </a:highlight>
              <a:latin typeface="Open Sans"/>
              <a:ea typeface="Open Sans"/>
              <a:cs typeface="Open Sans"/>
              <a:sym typeface="Open Sans"/>
            </a:endParaRPr>
          </a:p>
          <a:p>
            <a:pPr marL="0" lvl="0" indent="0" algn="l" rtl="0">
              <a:lnSpc>
                <a:spcPct val="115000"/>
              </a:lnSpc>
              <a:spcBef>
                <a:spcPts val="2100"/>
              </a:spcBef>
              <a:spcAft>
                <a:spcPts val="2100"/>
              </a:spcAft>
              <a:buNone/>
            </a:pPr>
            <a:endParaRPr sz="1700">
              <a:highlight>
                <a:schemeClr val="lt1"/>
              </a:highlight>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712C9-B834-94ED-ABB6-15309B59B837}"/>
              </a:ext>
            </a:extLst>
          </p:cNvPr>
          <p:cNvSpPr>
            <a:spLocks noGrp="1"/>
          </p:cNvSpPr>
          <p:nvPr>
            <p:ph type="title"/>
          </p:nvPr>
        </p:nvSpPr>
        <p:spPr/>
        <p:txBody>
          <a:bodyPr/>
          <a:lstStyle/>
          <a:p>
            <a:r>
              <a:rPr lang="en-US"/>
              <a:t>Basic Terminology</a:t>
            </a:r>
          </a:p>
        </p:txBody>
      </p:sp>
      <p:pic>
        <p:nvPicPr>
          <p:cNvPr id="4" name="Google Shape;3715;p133" descr="translator-v-interpreter-alt">
            <a:extLst>
              <a:ext uri="{FF2B5EF4-FFF2-40B4-BE49-F238E27FC236}">
                <a16:creationId xmlns:a16="http://schemas.microsoft.com/office/drawing/2014/main" id="{4763E5FD-2DD1-9A72-7A38-AF39C27683E1}"/>
              </a:ext>
            </a:extLst>
          </p:cNvPr>
          <p:cNvPicPr preferRelativeResize="0">
            <a:picLocks noGrp="1"/>
          </p:cNvPicPr>
          <p:nvPr>
            <p:ph idx="1"/>
          </p:nvPr>
        </p:nvPicPr>
        <p:blipFill rotWithShape="1">
          <a:blip r:embed="rId2">
            <a:alphaModFix/>
          </a:blip>
          <a:srcRect/>
          <a:stretch/>
        </p:blipFill>
        <p:spPr>
          <a:xfrm>
            <a:off x="1846729" y="1690687"/>
            <a:ext cx="8211671" cy="4423241"/>
          </a:xfrm>
          <a:prstGeom prst="rect">
            <a:avLst/>
          </a:prstGeom>
          <a:noFill/>
          <a:ln>
            <a:noFill/>
          </a:ln>
        </p:spPr>
      </p:pic>
      <p:sp>
        <p:nvSpPr>
          <p:cNvPr id="6" name="Google Shape;3716;p133">
            <a:extLst>
              <a:ext uri="{FF2B5EF4-FFF2-40B4-BE49-F238E27FC236}">
                <a16:creationId xmlns:a16="http://schemas.microsoft.com/office/drawing/2014/main" id="{9939484F-B41B-6B8D-DC7E-5143D2A6E8BE}"/>
              </a:ext>
            </a:extLst>
          </p:cNvPr>
          <p:cNvSpPr txBox="1"/>
          <p:nvPr/>
        </p:nvSpPr>
        <p:spPr>
          <a:xfrm>
            <a:off x="1485668" y="6126003"/>
            <a:ext cx="6974100" cy="369300"/>
          </a:xfrm>
          <a:prstGeom prst="rect">
            <a:avLst/>
          </a:prstGeom>
          <a:noFill/>
          <a:ln>
            <a:noFill/>
          </a:ln>
        </p:spPr>
        <p:txBody>
          <a:bodyPr spcFirstLastPara="1" wrap="square" lIns="121900" tIns="60925" rIns="121900" bIns="60925" anchor="t" anchorCtr="0">
            <a:spAutoFit/>
          </a:bodyPr>
          <a:lstStyle/>
          <a:p>
            <a:pPr marL="0" marR="0" lvl="0" indent="0" algn="r" rtl="0">
              <a:lnSpc>
                <a:spcPct val="100000"/>
              </a:lnSpc>
              <a:spcBef>
                <a:spcPts val="0"/>
              </a:spcBef>
              <a:spcAft>
                <a:spcPts val="0"/>
              </a:spcAft>
              <a:buNone/>
            </a:pPr>
            <a:r>
              <a:rPr lang="en-US" sz="1600" b="0" i="0" u="none" strike="noStrike" cap="none">
                <a:solidFill>
                  <a:schemeClr val="dk1"/>
                </a:solidFill>
                <a:latin typeface="Arial"/>
                <a:ea typeface="Arial"/>
                <a:cs typeface="Arial"/>
                <a:sym typeface="Arial"/>
              </a:rPr>
              <a:t>Image: American Translators Association: </a:t>
            </a:r>
            <a:r>
              <a:rPr lang="en-US" sz="1600" b="0" i="0" u="none" strike="noStrike" cap="none" err="1">
                <a:solidFill>
                  <a:schemeClr val="dk1"/>
                </a:solidFill>
                <a:latin typeface="Arial"/>
                <a:ea typeface="Arial"/>
                <a:cs typeface="Arial"/>
                <a:sym typeface="Arial"/>
              </a:rPr>
              <a:t>www.atanet.org</a:t>
            </a:r>
            <a:endParaRPr sz="1900"/>
          </a:p>
        </p:txBody>
      </p:sp>
    </p:spTree>
    <p:extLst>
      <p:ext uri="{BB962C8B-B14F-4D97-AF65-F5344CB8AC3E}">
        <p14:creationId xmlns:p14="http://schemas.microsoft.com/office/powerpoint/2010/main" val="4120487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A8BF-BCCF-F040-97A2-82E53B5E51D1}"/>
              </a:ext>
            </a:extLst>
          </p:cNvPr>
          <p:cNvSpPr>
            <a:spLocks noGrp="1"/>
          </p:cNvSpPr>
          <p:nvPr>
            <p:ph type="title"/>
          </p:nvPr>
        </p:nvSpPr>
        <p:spPr/>
        <p:txBody>
          <a:bodyPr/>
          <a:lstStyle/>
          <a:p>
            <a:r>
              <a:rPr lang="en-US">
                <a:solidFill>
                  <a:schemeClr val="accent3"/>
                </a:solidFill>
              </a:rPr>
              <a:t>The Role of the Interpreter</a:t>
            </a:r>
            <a:endParaRPr lang="en-US"/>
          </a:p>
        </p:txBody>
      </p:sp>
      <p:sp>
        <p:nvSpPr>
          <p:cNvPr id="3" name="Content Placeholder 2">
            <a:extLst>
              <a:ext uri="{FF2B5EF4-FFF2-40B4-BE49-F238E27FC236}">
                <a16:creationId xmlns:a16="http://schemas.microsoft.com/office/drawing/2014/main" id="{C5570DF6-281E-0BA4-88E9-3526F4DB0483}"/>
              </a:ext>
            </a:extLst>
          </p:cNvPr>
          <p:cNvSpPr>
            <a:spLocks noGrp="1"/>
          </p:cNvSpPr>
          <p:nvPr>
            <p:ph idx="1"/>
          </p:nvPr>
        </p:nvSpPr>
        <p:spPr/>
        <p:txBody>
          <a:bodyPr vert="horz" lIns="91440" tIns="45720" rIns="91440" bIns="45720" rtlCol="0" anchor="t">
            <a:normAutofit/>
          </a:bodyPr>
          <a:lstStyle/>
          <a:p>
            <a:pPr marL="457200" lvl="0" indent="-342900" algn="l" rtl="0">
              <a:lnSpc>
                <a:spcPct val="100000"/>
              </a:lnSpc>
              <a:spcBef>
                <a:spcPts val="0"/>
              </a:spcBef>
              <a:spcAft>
                <a:spcPts val="0"/>
              </a:spcAft>
              <a:buSzPts val="2400"/>
              <a:buChar char="●"/>
            </a:pPr>
            <a:r>
              <a:rPr lang="en-US" sz="2800">
                <a:latin typeface="Open Sans"/>
                <a:ea typeface="Open Sans"/>
                <a:cs typeface="Open Sans"/>
                <a:sym typeface="Open Sans"/>
              </a:rPr>
              <a:t>The </a:t>
            </a:r>
            <a:r>
              <a:rPr lang="en-US" sz="2800" b="1">
                <a:latin typeface="Open Sans"/>
                <a:ea typeface="Open Sans"/>
                <a:cs typeface="Open Sans"/>
                <a:sym typeface="Open Sans"/>
              </a:rPr>
              <a:t>role of interpreters </a:t>
            </a:r>
            <a:r>
              <a:rPr lang="en-US" sz="2800">
                <a:latin typeface="Open Sans"/>
                <a:ea typeface="Open Sans"/>
                <a:cs typeface="Open Sans"/>
                <a:sym typeface="Open Sans"/>
              </a:rPr>
              <a:t>is to u</a:t>
            </a:r>
            <a:r>
              <a:rPr lang="en-US" sz="2800" i="0" u="none" strike="noStrike" cap="none">
                <a:solidFill>
                  <a:schemeClr val="dk1"/>
                </a:solidFill>
                <a:latin typeface="Open Sans"/>
                <a:ea typeface="Open Sans"/>
                <a:cs typeface="Open Sans"/>
                <a:sym typeface="Open Sans"/>
              </a:rPr>
              <a:t>se </a:t>
            </a:r>
            <a:r>
              <a:rPr lang="en-US" sz="2800" b="1" i="0" u="none" strike="noStrike" cap="none">
                <a:solidFill>
                  <a:schemeClr val="dk1"/>
                </a:solidFill>
                <a:latin typeface="Open Sans"/>
                <a:ea typeface="Open Sans"/>
                <a:cs typeface="Open Sans"/>
                <a:sym typeface="Open Sans"/>
              </a:rPr>
              <a:t>spoken or signed language </a:t>
            </a:r>
            <a:r>
              <a:rPr lang="en-US" sz="2800" i="0" u="none" strike="noStrike" cap="none">
                <a:solidFill>
                  <a:schemeClr val="dk1"/>
                </a:solidFill>
                <a:latin typeface="Open Sans"/>
                <a:ea typeface="Open Sans"/>
                <a:cs typeface="Open Sans"/>
                <a:sym typeface="Open Sans"/>
              </a:rPr>
              <a:t>to transmit a message from one language into another </a:t>
            </a:r>
            <a:r>
              <a:rPr lang="en-US" sz="2800" i="0" strike="noStrike" cap="none">
                <a:solidFill>
                  <a:schemeClr val="dk1"/>
                </a:solidFill>
                <a:latin typeface="Open Sans"/>
                <a:ea typeface="Open Sans"/>
                <a:cs typeface="Open Sans"/>
                <a:sym typeface="Open Sans"/>
              </a:rPr>
              <a:t>without adding, deleting, or changing </a:t>
            </a:r>
            <a:r>
              <a:rPr lang="en-US" sz="2800" i="0" u="none" strike="noStrike" cap="none">
                <a:solidFill>
                  <a:schemeClr val="dk1"/>
                </a:solidFill>
                <a:latin typeface="Open Sans"/>
                <a:ea typeface="Open Sans"/>
                <a:cs typeface="Open Sans"/>
                <a:sym typeface="Open Sans"/>
              </a:rPr>
              <a:t>the </a:t>
            </a:r>
            <a:r>
              <a:rPr lang="en-US" sz="2800">
                <a:solidFill>
                  <a:schemeClr val="dk1"/>
                </a:solidFill>
                <a:latin typeface="Open Sans"/>
                <a:ea typeface="Open Sans"/>
                <a:cs typeface="Open Sans"/>
                <a:sym typeface="Open Sans"/>
              </a:rPr>
              <a:t>meaning, tone, or register of the message</a:t>
            </a:r>
            <a:r>
              <a:rPr lang="en-US" sz="2800" i="0" u="none" strike="noStrike" cap="none">
                <a:solidFill>
                  <a:schemeClr val="dk1"/>
                </a:solidFill>
                <a:latin typeface="Open Sans"/>
                <a:ea typeface="Open Sans"/>
                <a:cs typeface="Open Sans"/>
                <a:sym typeface="Open Sans"/>
              </a:rPr>
              <a:t>.</a:t>
            </a:r>
            <a:endParaRPr lang="en-US">
              <a:solidFill>
                <a:schemeClr val="dk1"/>
              </a:solidFill>
            </a:endParaRPr>
          </a:p>
          <a:p>
            <a:pPr marL="457200" indent="-342900">
              <a:lnSpc>
                <a:spcPct val="100000"/>
              </a:lnSpc>
              <a:spcBef>
                <a:spcPts val="1600"/>
              </a:spcBef>
              <a:buSzPts val="2400"/>
              <a:buChar char="●"/>
            </a:pPr>
            <a:r>
              <a:rPr lang="en-US" sz="2800">
                <a:latin typeface="Open Sans"/>
                <a:ea typeface="Open Sans"/>
                <a:cs typeface="Open Sans"/>
                <a:sym typeface="Open Sans"/>
              </a:rPr>
              <a:t>The </a:t>
            </a:r>
            <a:r>
              <a:rPr lang="en-US" sz="2800" b="1">
                <a:latin typeface="Open Sans"/>
                <a:ea typeface="Open Sans"/>
                <a:cs typeface="Open Sans"/>
                <a:sym typeface="Open Sans"/>
              </a:rPr>
              <a:t>purpose of interpreting </a:t>
            </a:r>
            <a:r>
              <a:rPr lang="en-US" sz="2800">
                <a:latin typeface="Open Sans"/>
                <a:ea typeface="Open Sans"/>
                <a:cs typeface="Open Sans"/>
                <a:sym typeface="Open Sans"/>
              </a:rPr>
              <a:t>is to</a:t>
            </a:r>
            <a:r>
              <a:rPr lang="en-US">
                <a:latin typeface="Open Sans"/>
                <a:ea typeface="Open Sans"/>
                <a:cs typeface="Open Sans"/>
                <a:sym typeface="Open Sans"/>
              </a:rPr>
              <a:t> </a:t>
            </a:r>
            <a:r>
              <a:rPr lang="en-US" sz="2800">
                <a:latin typeface="Open Sans"/>
                <a:ea typeface="Open Sans"/>
                <a:cs typeface="Open Sans"/>
                <a:sym typeface="Open Sans"/>
              </a:rPr>
              <a:t> facilitate direct communication between people who </a:t>
            </a:r>
            <a:r>
              <a:rPr lang="en-US">
                <a:latin typeface="Open Sans"/>
                <a:ea typeface="Open Sans"/>
                <a:cs typeface="Open Sans"/>
                <a:sym typeface="Open Sans"/>
              </a:rPr>
              <a:t>do not </a:t>
            </a:r>
            <a:r>
              <a:rPr lang="en-US" sz="2800">
                <a:latin typeface="Open Sans"/>
                <a:ea typeface="Open Sans"/>
                <a:cs typeface="Open Sans"/>
                <a:sym typeface="Open Sans"/>
              </a:rPr>
              <a:t>share a common language.</a:t>
            </a:r>
            <a:r>
              <a:rPr lang="en-US">
                <a:latin typeface="Open Sans"/>
                <a:ea typeface="Open Sans"/>
                <a:cs typeface="Open Sans"/>
                <a:sym typeface="Open Sans"/>
              </a:rPr>
              <a:t> </a:t>
            </a:r>
            <a:endParaRPr lang="en-US"/>
          </a:p>
          <a:p>
            <a:pPr marL="457200" indent="-342900">
              <a:lnSpc>
                <a:spcPct val="100000"/>
              </a:lnSpc>
              <a:spcBef>
                <a:spcPts val="1600"/>
              </a:spcBef>
              <a:buSzPts val="2400"/>
              <a:buChar char="●"/>
            </a:pPr>
            <a:r>
              <a:rPr lang="en-US" sz="2800">
                <a:solidFill>
                  <a:schemeClr val="dk1"/>
                </a:solidFill>
                <a:latin typeface="Open Sans"/>
                <a:ea typeface="Open Sans"/>
                <a:cs typeface="Open Sans"/>
                <a:sym typeface="Open Sans"/>
              </a:rPr>
              <a:t>Who </a:t>
            </a:r>
            <a:r>
              <a:rPr lang="en-US" sz="2800">
                <a:latin typeface="Open Sans"/>
                <a:ea typeface="Open Sans"/>
                <a:cs typeface="Open Sans"/>
                <a:sym typeface="Open Sans"/>
              </a:rPr>
              <a:t>is the interpreter there for? </a:t>
            </a:r>
            <a:r>
              <a:rPr lang="en-US" sz="2800" b="1">
                <a:latin typeface="Open Sans"/>
                <a:ea typeface="Open Sans"/>
                <a:cs typeface="Open Sans"/>
                <a:sym typeface="Open Sans"/>
              </a:rPr>
              <a:t>Everyone</a:t>
            </a:r>
            <a:r>
              <a:rPr lang="en-US" sz="2800">
                <a:latin typeface="Open Sans"/>
                <a:ea typeface="Open Sans"/>
                <a:cs typeface="Open Sans"/>
                <a:sym typeface="Open Sans"/>
              </a:rPr>
              <a:t>.</a:t>
            </a:r>
            <a:r>
              <a:rPr lang="en-US">
                <a:latin typeface="Open Sans"/>
                <a:ea typeface="Open Sans"/>
                <a:cs typeface="Open Sans"/>
                <a:sym typeface="Open Sans"/>
              </a:rPr>
              <a:t> </a:t>
            </a:r>
            <a:r>
              <a:rPr lang="en-US">
                <a:solidFill>
                  <a:schemeClr val="dk1"/>
                </a:solidFill>
                <a:latin typeface="Open Sans"/>
                <a:ea typeface="Open Sans"/>
                <a:cs typeface="Open Sans"/>
                <a:sym typeface="Open Sans"/>
              </a:rPr>
              <a:t> </a:t>
            </a:r>
            <a:endParaRPr lang="en-US"/>
          </a:p>
          <a:p>
            <a:endParaRPr lang="en-US"/>
          </a:p>
        </p:txBody>
      </p:sp>
    </p:spTree>
    <p:extLst>
      <p:ext uri="{BB962C8B-B14F-4D97-AF65-F5344CB8AC3E}">
        <p14:creationId xmlns:p14="http://schemas.microsoft.com/office/powerpoint/2010/main" val="1796474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EF48CA-1AC0-75D2-15C5-E35B2BB5B184}"/>
              </a:ext>
            </a:extLst>
          </p:cNvPr>
          <p:cNvSpPr>
            <a:spLocks noGrp="1"/>
          </p:cNvSpPr>
          <p:nvPr>
            <p:ph type="title"/>
          </p:nvPr>
        </p:nvSpPr>
        <p:spPr>
          <a:xfrm>
            <a:off x="2886765" y="1159934"/>
            <a:ext cx="6998640" cy="3028072"/>
          </a:xfrm>
        </p:spPr>
        <p:txBody>
          <a:bodyPr vert="horz" lIns="91440" tIns="45720" rIns="91440" bIns="45720" rtlCol="0" anchor="b">
            <a:normAutofit/>
          </a:bodyPr>
          <a:lstStyle/>
          <a:p>
            <a:r>
              <a:rPr lang="en-US" sz="2800" b="1" cap="all" spc="1500">
                <a:ea typeface="Source Sans Pro SemiBold"/>
              </a:rPr>
              <a:t>I</a:t>
            </a:r>
            <a:r>
              <a:rPr lang="en-US" sz="2800" b="1" kern="1200" cap="all" spc="1500" baseline="0">
                <a:latin typeface="+mj-lt"/>
                <a:ea typeface="Source Sans Pro SemiBold"/>
                <a:cs typeface="+mj-cs"/>
              </a:rPr>
              <a:t>I.</a:t>
            </a:r>
            <a:r>
              <a:rPr lang="en-US" sz="2800" b="1" cap="all" spc="1500">
                <a:ea typeface="Source Sans Pro SemiBold"/>
              </a:rPr>
              <a:t> </a:t>
            </a:r>
            <a:r>
              <a:rPr lang="en-US" sz="2800" b="1" kern="1200" cap="all" spc="1500" baseline="0">
                <a:latin typeface="+mj-lt"/>
                <a:ea typeface="Source Sans Pro SemiBold"/>
                <a:cs typeface="+mj-cs"/>
              </a:rPr>
              <a:t>Key Tips on 	Effective 	Interpretation</a:t>
            </a:r>
          </a:p>
        </p:txBody>
      </p:sp>
      <p:sp>
        <p:nvSpPr>
          <p:cNvPr id="3" name="Text Placeholder 2">
            <a:extLst>
              <a:ext uri="{FF2B5EF4-FFF2-40B4-BE49-F238E27FC236}">
                <a16:creationId xmlns:a16="http://schemas.microsoft.com/office/drawing/2014/main" id="{FB4B0452-36E2-B079-835F-AD183F50911A}"/>
              </a:ext>
            </a:extLst>
          </p:cNvPr>
          <p:cNvSpPr>
            <a:spLocks noGrp="1"/>
          </p:cNvSpPr>
          <p:nvPr>
            <p:ph type="body" idx="1"/>
          </p:nvPr>
        </p:nvSpPr>
        <p:spPr>
          <a:xfrm>
            <a:off x="2886765" y="4280081"/>
            <a:ext cx="6418471" cy="1566152"/>
          </a:xfrm>
        </p:spPr>
        <p:txBody>
          <a:bodyPr vert="horz" lIns="91440" tIns="45720" rIns="91440" bIns="45720" rtlCol="0">
            <a:normAutofit/>
          </a:bodyPr>
          <a:lstStyle/>
          <a:p>
            <a:pPr algn="ctr">
              <a:lnSpc>
                <a:spcPct val="90000"/>
              </a:lnSpc>
            </a:pPr>
            <a:endParaRPr lang="en-US" sz="2400" kern="1200" cap="all" spc="400" baseline="0">
              <a:solidFill>
                <a:schemeClr val="tx1"/>
              </a:solidFill>
              <a:latin typeface="+mn-lt"/>
              <a:ea typeface="+mn-ea"/>
              <a:cs typeface="+mn-cs"/>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3048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D72A4A-771D-4FE0-A07E-D0DAF4D6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448" y="447277"/>
            <a:ext cx="3294813" cy="5911481"/>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BB7246-8AFD-47FC-A1F4-491E01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940" y="438890"/>
            <a:ext cx="3294813" cy="591148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A6DF2E7-0906-4F1E-9B28-48B1A4D8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308343"/>
            <a:ext cx="3294813" cy="59114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raphic 212">
            <a:extLst>
              <a:ext uri="{FF2B5EF4-FFF2-40B4-BE49-F238E27FC236}">
                <a16:creationId xmlns:a16="http://schemas.microsoft.com/office/drawing/2014/main" id="{684FEC42-F70A-4505-A5DF-EC67268FE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7D10AF26-17A2-4FA8-824A-F78507AF6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CCD2CBC5-5277-EF84-8743-A59ED185F3E9}"/>
              </a:ext>
            </a:extLst>
          </p:cNvPr>
          <p:cNvSpPr>
            <a:spLocks noGrp="1"/>
          </p:cNvSpPr>
          <p:nvPr>
            <p:ph type="title"/>
          </p:nvPr>
        </p:nvSpPr>
        <p:spPr>
          <a:xfrm>
            <a:off x="838200" y="1195697"/>
            <a:ext cx="3105985" cy="4238118"/>
          </a:xfrm>
        </p:spPr>
        <p:txBody>
          <a:bodyPr>
            <a:normAutofit/>
          </a:bodyPr>
          <a:lstStyle/>
          <a:p>
            <a:r>
              <a:rPr lang="en-US" sz="4100"/>
              <a:t>Interpreters Need Specialized Skills &amp; Knowledge</a:t>
            </a:r>
            <a:br>
              <a:rPr lang="en-US" sz="4100"/>
            </a:br>
            <a:endParaRPr lang="en-US" sz="4100"/>
          </a:p>
        </p:txBody>
      </p:sp>
      <p:sp>
        <p:nvSpPr>
          <p:cNvPr id="4" name="Google Shape;3729;p135">
            <a:extLst>
              <a:ext uri="{FF2B5EF4-FFF2-40B4-BE49-F238E27FC236}">
                <a16:creationId xmlns:a16="http://schemas.microsoft.com/office/drawing/2014/main" id="{2FE2CE71-342D-39CF-49F1-895F345C5FA4}"/>
              </a:ext>
            </a:extLst>
          </p:cNvPr>
          <p:cNvSpPr txBox="1">
            <a:spLocks/>
          </p:cNvSpPr>
          <p:nvPr/>
        </p:nvSpPr>
        <p:spPr>
          <a:xfrm>
            <a:off x="4454546" y="1021976"/>
            <a:ext cx="4026066" cy="5197848"/>
          </a:xfrm>
          <a:prstGeom prst="rect">
            <a:avLst/>
          </a:prstGeom>
          <a:noFill/>
          <a:ln>
            <a:noFill/>
          </a:ln>
        </p:spPr>
        <p:txBody>
          <a:bodyPr spcFirstLastPara="1" wrap="square" lIns="121900" tIns="121900" rIns="121900" bIns="121900" anchor="t" anchorCtr="0">
            <a:noAutofit/>
          </a:bodyPr>
          <a:lstStyle/>
          <a:p>
            <a:pPr defTabSz="594360">
              <a:buClr>
                <a:srgbClr val="000000"/>
              </a:buClr>
              <a:buSzPts val="2700"/>
            </a:pPr>
            <a:r>
              <a:rPr lang="en-US" sz="2000" b="1" kern="1200">
                <a:solidFill>
                  <a:srgbClr val="005D76"/>
                </a:solidFill>
                <a:latin typeface="Arial"/>
                <a:ea typeface="+mn-ea"/>
                <a:cs typeface="Arial"/>
                <a:sym typeface="Arial"/>
              </a:rPr>
              <a:t>SKILLS</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Advanced proficiency in two or more languages</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Rapid mental processing </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Strong memory retention</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Strong concentration </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High attention to detail</a:t>
            </a:r>
            <a:endParaRPr lang="en-US" sz="2000" kern="1200">
              <a:solidFill>
                <a:schemeClr val="tx1"/>
              </a:solidFill>
              <a:latin typeface="+mn-lt"/>
              <a:ea typeface="+mn-ea"/>
              <a:cs typeface="+mn-cs"/>
            </a:endParaRP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Note taking skills</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Listening-talking simultaneity skills (split-focus)</a:t>
            </a:r>
          </a:p>
          <a:p>
            <a:pPr marL="297180" indent="-231140" defTabSz="594360">
              <a:spcBef>
                <a:spcPts val="845"/>
              </a:spcBef>
              <a:buSzPts val="2400"/>
              <a:buChar char="▹"/>
            </a:pPr>
            <a:r>
              <a:rPr lang="en-US" sz="2000" kern="1200">
                <a:solidFill>
                  <a:schemeClr val="tx1"/>
                </a:solidFill>
                <a:latin typeface="Open Sans"/>
                <a:ea typeface="Open Sans"/>
                <a:cs typeface="Open Sans"/>
                <a:sym typeface="Open Sans"/>
              </a:rPr>
              <a:t>Public speaking skills</a:t>
            </a:r>
          </a:p>
          <a:p>
            <a:pPr marL="0" lvl="0" indent="0" algn="l" rtl="0">
              <a:lnSpc>
                <a:spcPct val="100000"/>
              </a:lnSpc>
              <a:spcBef>
                <a:spcPts val="1300"/>
              </a:spcBef>
              <a:spcAft>
                <a:spcPts val="1300"/>
              </a:spcAft>
              <a:buClr>
                <a:schemeClr val="lt1"/>
              </a:buClr>
              <a:buSzPts val="2400"/>
              <a:buFont typeface="Trebuchet MS"/>
              <a:buNone/>
            </a:pPr>
            <a:endParaRPr sz="2400"/>
          </a:p>
        </p:txBody>
      </p:sp>
      <p:sp>
        <p:nvSpPr>
          <p:cNvPr id="7" name="Google Shape;3730;p135">
            <a:extLst>
              <a:ext uri="{FF2B5EF4-FFF2-40B4-BE49-F238E27FC236}">
                <a16:creationId xmlns:a16="http://schemas.microsoft.com/office/drawing/2014/main" id="{8148F6BF-7827-B88D-DA47-A8DCCF80870E}"/>
              </a:ext>
            </a:extLst>
          </p:cNvPr>
          <p:cNvSpPr txBox="1">
            <a:spLocks/>
          </p:cNvSpPr>
          <p:nvPr/>
        </p:nvSpPr>
        <p:spPr>
          <a:xfrm>
            <a:off x="8480612" y="1021976"/>
            <a:ext cx="3516272" cy="4823012"/>
          </a:xfrm>
          <a:prstGeom prst="rect">
            <a:avLst/>
          </a:prstGeom>
          <a:noFill/>
          <a:ln>
            <a:noFill/>
          </a:ln>
        </p:spPr>
        <p:txBody>
          <a:bodyPr spcFirstLastPara="1" vert="horz" wrap="square" lIns="121900" tIns="121900" rIns="121900" bIns="121900" rtlCol="0" anchor="t" anchorCtr="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94360">
              <a:lnSpc>
                <a:spcPct val="100000"/>
              </a:lnSpc>
              <a:spcBef>
                <a:spcPts val="0"/>
              </a:spcBef>
              <a:buClr>
                <a:srgbClr val="000000"/>
              </a:buClr>
              <a:buSzPts val="2700"/>
              <a:buNone/>
            </a:pPr>
            <a:r>
              <a:rPr lang="en-US" sz="2000" b="1" kern="1200">
                <a:solidFill>
                  <a:srgbClr val="005D76"/>
                </a:solidFill>
                <a:latin typeface="Arial"/>
                <a:ea typeface="+mn-ea"/>
                <a:cs typeface="Arial"/>
                <a:sym typeface="Arial"/>
              </a:rPr>
              <a:t>KNOWLEDGE</a:t>
            </a: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Codes of Ethics </a:t>
            </a: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Standard interpreting techniques, e.g., first person</a:t>
            </a:r>
            <a:endParaRPr lang="en-US" sz="1800" kern="1200">
              <a:solidFill>
                <a:schemeClr val="tx1"/>
              </a:solidFill>
              <a:latin typeface="+mn-lt"/>
              <a:ea typeface="+mn-ea"/>
              <a:cs typeface="+mn-cs"/>
            </a:endParaRP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Specialized vocabulary</a:t>
            </a: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Broad basic knowledge of content area(s)</a:t>
            </a: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Technology: Interpreting equipment and remote platforms</a:t>
            </a:r>
          </a:p>
          <a:p>
            <a:pPr marL="396240" indent="-297180" defTabSz="594360">
              <a:lnSpc>
                <a:spcPct val="100000"/>
              </a:lnSpc>
              <a:spcBef>
                <a:spcPts val="845"/>
              </a:spcBef>
              <a:buSzPts val="2400"/>
              <a:buFont typeface="Arial" panose="020B0604020202020204" pitchFamily="34" charset="0"/>
              <a:buChar char="▹"/>
            </a:pPr>
            <a:r>
              <a:rPr lang="en-US" sz="1800" kern="1200">
                <a:solidFill>
                  <a:schemeClr val="tx1"/>
                </a:solidFill>
                <a:latin typeface="Open Sans"/>
                <a:ea typeface="Open Sans"/>
                <a:cs typeface="Open Sans"/>
                <a:sym typeface="Open Sans"/>
              </a:rPr>
              <a:t>Laws, policies, and rules affecting interpreting</a:t>
            </a:r>
          </a:p>
          <a:p>
            <a:pPr marL="152400" indent="0">
              <a:lnSpc>
                <a:spcPct val="115000"/>
              </a:lnSpc>
              <a:spcBef>
                <a:spcPts val="2400"/>
              </a:spcBef>
              <a:buSzPts val="2400"/>
              <a:buFont typeface="Arial" panose="020B0604020202020204" pitchFamily="34" charset="0"/>
              <a:buNone/>
            </a:pPr>
            <a:endParaRPr lang="en-US"/>
          </a:p>
        </p:txBody>
      </p:sp>
    </p:spTree>
    <p:extLst>
      <p:ext uri="{BB962C8B-B14F-4D97-AF65-F5344CB8AC3E}">
        <p14:creationId xmlns:p14="http://schemas.microsoft.com/office/powerpoint/2010/main" val="167416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97"/>
        <p:cNvGrpSpPr/>
        <p:nvPr/>
      </p:nvGrpSpPr>
      <p:grpSpPr>
        <a:xfrm>
          <a:off x="0" y="0"/>
          <a:ext cx="0" cy="0"/>
          <a:chOff x="0" y="0"/>
          <a:chExt cx="0" cy="0"/>
        </a:xfrm>
      </p:grpSpPr>
      <p:grpSp>
        <p:nvGrpSpPr>
          <p:cNvPr id="3806"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807" name="Freeform: Shape 3806">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08" name="Freeform: Shape 3807">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09" name="Freeform: Shape 3808">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10" name="Freeform: Shape 3809">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11" name="Freeform: Shape 3810">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813" name="Oval 3812">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815" name="Rectangle 381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17" name="Oval 3816">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01" name="Google Shape;3801;p139" descr="Shape&#10;&#10;Description automatically generated with low confidence"/>
          <p:cNvPicPr preferRelativeResize="0"/>
          <p:nvPr/>
        </p:nvPicPr>
        <p:blipFill rotWithShape="1">
          <a:blip r:embed="rId3"/>
          <a:stretch/>
        </p:blipFill>
        <p:spPr>
          <a:xfrm>
            <a:off x="2869471" y="941355"/>
            <a:ext cx="2601592" cy="2601592"/>
          </a:xfrm>
          <a:prstGeom prst="rect">
            <a:avLst/>
          </a:prstGeom>
          <a:noFill/>
        </p:spPr>
      </p:pic>
      <p:grpSp>
        <p:nvGrpSpPr>
          <p:cNvPr id="3819" name="Group 38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3820" name="Oval 3819">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1" name="Oval 3820">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823" name="Oval 3822">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0" name="Google Shape;3800;p139"/>
          <p:cNvSpPr txBox="1"/>
          <p:nvPr/>
        </p:nvSpPr>
        <p:spPr>
          <a:xfrm>
            <a:off x="702591" y="3404608"/>
            <a:ext cx="3520789" cy="2666087"/>
          </a:xfrm>
          <a:prstGeom prst="rect">
            <a:avLst/>
          </a:prstGeom>
        </p:spPr>
        <p:txBody>
          <a:bodyPr spcFirstLastPara="1" vert="horz" lIns="91440" tIns="45720" rIns="91440" bIns="45720" rtlCol="0" anchor="ctr" anchorCtr="0">
            <a:normAutofit/>
          </a:bodyPr>
          <a:lstStyle/>
          <a:p>
            <a:pPr marL="0" marR="0" lvl="0" indent="0" algn="ctr">
              <a:lnSpc>
                <a:spcPct val="90000"/>
              </a:lnSpc>
              <a:spcBef>
                <a:spcPct val="0"/>
              </a:spcBef>
              <a:spcAft>
                <a:spcPts val="600"/>
              </a:spcAft>
              <a:buClr>
                <a:srgbClr val="000000"/>
              </a:buClr>
              <a:buSzPts val="4300"/>
            </a:pPr>
            <a:r>
              <a:rPr lang="en-US" sz="4400" b="1" i="0" u="none" strike="noStrike" cap="none">
                <a:latin typeface="+mj-lt"/>
                <a:ea typeface="+mj-ea"/>
                <a:cs typeface="+mj-cs"/>
                <a:sym typeface="Catamaran"/>
              </a:rPr>
              <a:t>Key Tenets of Interpreter Ethics</a:t>
            </a:r>
            <a:endParaRPr lang="en-US" sz="4400" b="0" i="0" u="none" strike="noStrike" cap="none">
              <a:latin typeface="+mj-lt"/>
              <a:ea typeface="+mj-ea"/>
              <a:cs typeface="+mj-cs"/>
              <a:sym typeface="Catamaran"/>
            </a:endParaRPr>
          </a:p>
        </p:txBody>
      </p:sp>
      <p:grpSp>
        <p:nvGrpSpPr>
          <p:cNvPr id="3825"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tx1"/>
          </a:solidFill>
        </p:grpSpPr>
        <p:sp>
          <p:nvSpPr>
            <p:cNvPr id="3826" name="Freeform: Shape 3825">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827" name="Freeform: Shape 3826">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829"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tx1"/>
          </a:solidFill>
        </p:grpSpPr>
        <p:sp>
          <p:nvSpPr>
            <p:cNvPr id="3830" name="Freeform: Shape 3829">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31" name="Freeform: Shape 3830">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32" name="Freeform: Shape 3831">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33" name="Freeform: Shape 3832">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34" name="Freeform: Shape 3833">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35" name="Freeform: Shape 3834">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36" name="Freeform: Shape 3835">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37" name="Freeform: Shape 3836">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38" name="Freeform: Shape 3837">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39" name="Freeform: Shape 3838">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0" name="Freeform: Shape 3839">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1" name="Freeform: Shape 3840">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2" name="Freeform: Shape 3841">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3" name="Freeform: Shape 3842">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4" name="Freeform: Shape 3843">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45" name="Freeform: Shape 3844">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46" name="Freeform: Shape 3845">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7" name="Freeform: Shape 3846">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8" name="Freeform: Shape 3847">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49" name="Freeform: Shape 3848">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50" name="Freeform: Shape 3849">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1" name="Freeform: Shape 3850">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2" name="Freeform: Shape 3851">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3" name="Freeform: Shape 3852">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4" name="Freeform: Shape 3853">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5" name="Freeform: Shape 3854">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6" name="Freeform: Shape 3855">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7" name="Freeform: Shape 3856">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8" name="Freeform: Shape 3857">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59" name="Freeform: Shape 3858">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0" name="Freeform: Shape 3859">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1" name="Freeform: Shape 3860">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2" name="Freeform: Shape 3861">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3" name="Freeform: Shape 3862">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4" name="Freeform: Shape 3863">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5" name="Freeform: Shape 3864">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66" name="Freeform: Shape 3865">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7" name="Freeform: Shape 3866">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8" name="Freeform: Shape 3867">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9" name="Freeform: Shape 3868">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0" name="Freeform: Shape 3869">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1" name="Freeform: Shape 3870">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2" name="Freeform: Shape 3871">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73" name="Freeform: Shape 3872">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4" name="Freeform: Shape 3873">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5" name="Freeform: Shape 3874">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6" name="Freeform: Shape 3875">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7" name="Freeform: Shape 3876">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8" name="Freeform: Shape 3877">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9" name="Freeform: Shape 3878">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0" name="Freeform: Shape 3879">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1" name="Freeform: Shape 3880">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882" name="Freeform: Shape 3881">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3" name="Freeform: Shape 3882">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884" name="Freeform: Shape 3883">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85" name="Freeform: Shape 3884">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6" name="Freeform: Shape 3885">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7" name="Freeform: Shape 3886">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88" name="Freeform: Shape 3887">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89" name="Freeform: Shape 3888">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890" name="Freeform: Shape 3889">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91" name="Freeform: Shape 3890">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2" name="Freeform: Shape 3891">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3" name="Freeform: Shape 3892">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94" name="Freeform: Shape 3893">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5" name="Freeform: Shape 3894">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96" name="Freeform: Shape 3895">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97" name="Freeform: Shape 3896">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8" name="Freeform: Shape 3897">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99" name="Freeform: Shape 3898">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900" name="Freeform: Shape 3899">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01" name="Freeform: Shape 3900">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02" name="Freeform: Shape 3901">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3" name="Freeform: Shape 3902">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4" name="Freeform: Shape 3903">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5" name="Freeform: Shape 3904">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06" name="Freeform: Shape 3905">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7" name="Freeform: Shape 3906">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08" name="Freeform: Shape 3907">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9" name="Freeform: Shape 3908">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0" name="Freeform: Shape 3909">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1" name="Freeform: Shape 3910">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912" name="Freeform: Shape 3911">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3" name="Freeform: Shape 3912">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14" name="Freeform: Shape 3913">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5" name="Freeform: Shape 3914">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6" name="Freeform: Shape 3915">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7" name="Freeform: Shape 3916">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18" name="Freeform: Shape 3917">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9" name="Freeform: Shape 3918">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20" name="Freeform: Shape 3919">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21" name="Freeform: Shape 3920">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922" name="Freeform: Shape 3921">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23" name="Freeform: Shape 3922">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4" name="Freeform: Shape 3923">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5" name="Freeform: Shape 3924">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6" name="Freeform: Shape 3925">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27" name="Freeform: Shape 3926">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8" name="Freeform: Shape 3927">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29" name="Freeform: Shape 3928">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30" name="Freeform: Shape 3929">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1" name="Freeform: Shape 3930">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2" name="Freeform: Shape 3931">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3" name="Freeform: Shape 3932">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34" name="Freeform: Shape 3933">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5" name="Freeform: Shape 3934">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36" name="Freeform: Shape 3935">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7" name="Freeform: Shape 3936">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8" name="Freeform: Shape 3937">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9" name="Freeform: Shape 3938">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0" name="Freeform: Shape 3939">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1" name="Freeform: Shape 3940">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2" name="Freeform: Shape 3941">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43" name="Freeform: Shape 3942">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4" name="Freeform: Shape 3943">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5" name="Freeform: Shape 3944">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6" name="Freeform: Shape 3945">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7" name="Freeform: Shape 3946">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8" name="Freeform: Shape 3947">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9" name="Freeform: Shape 3948">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50" name="Freeform: Shape 3949">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1" name="Freeform: Shape 3950">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2" name="Freeform: Shape 3951">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3" name="Freeform: Shape 3952">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4" name="Freeform: Shape 3953">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5" name="Freeform: Shape 3954">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6" name="Freeform: Shape 3955">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57" name="Freeform: Shape 3956">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58" name="Freeform: Shape 3957">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9" name="Freeform: Shape 3958">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60" name="Freeform: Shape 3959">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61" name="Freeform: Shape 3960">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62" name="Freeform: Shape 3961">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63" name="Freeform: Shape 3962">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64" name="Freeform: Shape 3963">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65" name="Freeform: Shape 3964">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66" name="Freeform: Shape 3965">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67" name="Freeform: Shape 3966">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68" name="Freeform: Shape 3967">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69" name="Freeform: Shape 3968">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0" name="Freeform: Shape 3969">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1" name="Freeform: Shape 3970">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72" name="Freeform: Shape 3971">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3" name="Freeform: Shape 3972">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74" name="Freeform: Shape 3973">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75" name="Freeform: Shape 3974">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6" name="Freeform: Shape 3975">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7" name="Freeform: Shape 3976">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78" name="Freeform: Shape 3977">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79" name="Freeform: Shape 3978">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80" name="Freeform: Shape 3979">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1" name="Freeform: Shape 3980">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2" name="Freeform: Shape 3981">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3" name="Freeform: Shape 3982">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84" name="Freeform: Shape 3983">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5" name="Freeform: Shape 3984">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86" name="Freeform: Shape 3985">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7" name="Freeform: Shape 3986">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8" name="Freeform: Shape 3987">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89" name="Freeform: Shape 3988">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90" name="Freeform: Shape 3989">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1" name="Freeform: Shape 3990">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92" name="Freeform: Shape 3991">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93" name="Freeform: Shape 3992">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94" name="Freeform: Shape 3993">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95" name="Freeform: Shape 3994">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996" name="Freeform: Shape 3995">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97" name="Freeform: Shape 3996">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98" name="Freeform: Shape 3997">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3799" name="Google Shape;3799;p139"/>
          <p:cNvSpPr txBox="1"/>
          <p:nvPr/>
        </p:nvSpPr>
        <p:spPr>
          <a:xfrm>
            <a:off x="6202796" y="832713"/>
            <a:ext cx="5825182" cy="6117372"/>
          </a:xfrm>
          <a:prstGeom prst="rect">
            <a:avLst/>
          </a:prstGeom>
        </p:spPr>
        <p:txBody>
          <a:bodyPr spcFirstLastPara="1" vert="horz" lIns="91440" tIns="45720" rIns="91440" bIns="45720" rtlCol="0" anchorCtr="0">
            <a:normAutofit/>
          </a:bodyPr>
          <a:lstStyle/>
          <a:p>
            <a:pPr marL="381000" marR="0" lvl="0">
              <a:lnSpc>
                <a:spcPct val="90000"/>
              </a:lnSpc>
              <a:spcBef>
                <a:spcPts val="0"/>
              </a:spcBef>
              <a:spcAft>
                <a:spcPts val="0"/>
              </a:spcAft>
              <a:buClr>
                <a:schemeClr val="accent4"/>
              </a:buClr>
              <a:buSzPts val="2300"/>
            </a:pPr>
            <a:r>
              <a:rPr lang="en-US" sz="2000" b="1">
                <a:sym typeface="Open Sans"/>
              </a:rPr>
              <a:t>C</a:t>
            </a:r>
            <a:r>
              <a:rPr lang="en-US" sz="2000" b="1" i="0" u="none" strike="noStrike" cap="none">
                <a:sym typeface="Open Sans"/>
              </a:rPr>
              <a:t>onfidentiality</a:t>
            </a:r>
          </a:p>
          <a:p>
            <a:pPr marL="381000" marR="0" lvl="0">
              <a:lnSpc>
                <a:spcPct val="90000"/>
              </a:lnSpc>
              <a:spcBef>
                <a:spcPts val="0"/>
              </a:spcBef>
              <a:spcAft>
                <a:spcPts val="0"/>
              </a:spcAft>
              <a:buClr>
                <a:srgbClr val="000000"/>
              </a:buClr>
              <a:buSzPts val="2900"/>
            </a:pPr>
            <a:r>
              <a:rPr lang="en-US" sz="2000" b="0" i="0" u="none" strike="noStrike" cap="none">
                <a:sym typeface="Open Sans"/>
              </a:rPr>
              <a:t>Interpreter must maintain confidentiality at all times</a:t>
            </a:r>
          </a:p>
          <a:p>
            <a:pPr marL="381000" marR="0" lvl="0">
              <a:lnSpc>
                <a:spcPct val="90000"/>
              </a:lnSpc>
              <a:spcBef>
                <a:spcPts val="1300"/>
              </a:spcBef>
              <a:spcAft>
                <a:spcPts val="0"/>
              </a:spcAft>
              <a:buClr>
                <a:schemeClr val="accent4"/>
              </a:buClr>
              <a:buSzPts val="2300"/>
            </a:pPr>
            <a:r>
              <a:rPr lang="en-US" sz="2000" b="1" i="0" u="none" strike="noStrike" cap="none">
                <a:sym typeface="Open Sans"/>
              </a:rPr>
              <a:t>Competency</a:t>
            </a:r>
            <a:endParaRPr lang="en-US" sz="2000" b="0" i="0" u="none" strike="noStrike" cap="none">
              <a:sym typeface="Open Sans"/>
            </a:endParaRPr>
          </a:p>
          <a:p>
            <a:pPr marL="381000" marR="0" lvl="0">
              <a:lnSpc>
                <a:spcPct val="90000"/>
              </a:lnSpc>
              <a:spcBef>
                <a:spcPts val="0"/>
              </a:spcBef>
              <a:spcAft>
                <a:spcPts val="0"/>
              </a:spcAft>
              <a:buClr>
                <a:srgbClr val="000000"/>
              </a:buClr>
              <a:buSzPts val="2900"/>
            </a:pPr>
            <a:r>
              <a:rPr lang="en-US" sz="2000" b="0" i="0" u="none" strike="noStrike" cap="none">
                <a:sym typeface="Open Sans"/>
              </a:rPr>
              <a:t>Interpreter must express concerns about ability or capacity to support full and open communication, e.g., not being a language match</a:t>
            </a:r>
          </a:p>
          <a:p>
            <a:pPr marL="381000" marR="0" lvl="0">
              <a:lnSpc>
                <a:spcPct val="90000"/>
              </a:lnSpc>
              <a:spcBef>
                <a:spcPts val="1300"/>
              </a:spcBef>
              <a:spcAft>
                <a:spcPts val="0"/>
              </a:spcAft>
              <a:buClr>
                <a:schemeClr val="accent4"/>
              </a:buClr>
              <a:buSzPts val="2300"/>
            </a:pPr>
            <a:r>
              <a:rPr lang="en-US" sz="2000" b="1" i="0" u="none" strike="noStrike" cap="none">
                <a:sym typeface="Open Sans"/>
              </a:rPr>
              <a:t>Accuracy</a:t>
            </a:r>
            <a:endParaRPr lang="en-US" sz="2000" b="0" i="0" u="none" strike="noStrike" cap="none">
              <a:sym typeface="Open Sans"/>
            </a:endParaRPr>
          </a:p>
          <a:p>
            <a:pPr marL="381000" marR="0" lvl="0">
              <a:lnSpc>
                <a:spcPct val="90000"/>
              </a:lnSpc>
              <a:spcBef>
                <a:spcPts val="0"/>
              </a:spcBef>
              <a:spcAft>
                <a:spcPts val="0"/>
              </a:spcAft>
            </a:pPr>
            <a:r>
              <a:rPr lang="en-US" sz="2000">
                <a:sym typeface="Open Sans"/>
              </a:rPr>
              <a:t>I</a:t>
            </a:r>
            <a:r>
              <a:rPr lang="en-US" sz="2000" b="0" i="0" u="none" strike="noStrike" cap="none">
                <a:sym typeface="Open Sans"/>
              </a:rPr>
              <a:t>nterpreter must interpret everything that is said, accurately and completely, including preserving the register and tone to the best of one’s ability</a:t>
            </a:r>
          </a:p>
          <a:p>
            <a:pPr marL="381000" marR="0" lvl="0">
              <a:lnSpc>
                <a:spcPct val="90000"/>
              </a:lnSpc>
              <a:spcBef>
                <a:spcPts val="1300"/>
              </a:spcBef>
              <a:spcAft>
                <a:spcPts val="0"/>
              </a:spcAft>
              <a:buClr>
                <a:schemeClr val="accent4"/>
              </a:buClr>
              <a:buSzPts val="2300"/>
            </a:pPr>
            <a:r>
              <a:rPr lang="en-US" sz="2000" b="1" i="0" u="none" strike="noStrike" cap="none">
                <a:sym typeface="Open Sans"/>
              </a:rPr>
              <a:t>Impartiality</a:t>
            </a:r>
          </a:p>
          <a:p>
            <a:pPr marL="381000" marR="0" lvl="0">
              <a:lnSpc>
                <a:spcPct val="90000"/>
              </a:lnSpc>
              <a:spcBef>
                <a:spcPts val="0"/>
              </a:spcBef>
              <a:spcAft>
                <a:spcPts val="0"/>
              </a:spcAft>
              <a:buClr>
                <a:srgbClr val="000000"/>
              </a:buClr>
              <a:buSzPts val="2900"/>
            </a:pPr>
            <a:r>
              <a:rPr lang="en-US" sz="2000" b="0" i="0" u="none" strike="noStrike" cap="none">
                <a:sym typeface="Open Sans"/>
              </a:rPr>
              <a:t>Interpreter must be neutral // not have a stake in the outcome for either side // no actual or perceived conflicts of interest</a:t>
            </a:r>
          </a:p>
          <a:p>
            <a:pPr marL="609600" marR="0" lvl="0" indent="-228600">
              <a:lnSpc>
                <a:spcPct val="90000"/>
              </a:lnSpc>
              <a:spcBef>
                <a:spcPts val="1600"/>
              </a:spcBef>
              <a:spcAft>
                <a:spcPts val="0"/>
              </a:spcAft>
              <a:buClr>
                <a:srgbClr val="000000"/>
              </a:buClr>
              <a:buSzPts val="2400"/>
              <a:buFont typeface="Arial" panose="020B0604020202020204" pitchFamily="34" charset="0"/>
              <a:buChar char="•"/>
            </a:pPr>
            <a:endParaRPr lang="en-US" sz="1500" b="0" i="1" u="none" strike="noStrike" cap="none">
              <a:sym typeface="Open Sans"/>
            </a:endParaRPr>
          </a:p>
          <a:p>
            <a:pPr marL="609600" marR="0" lvl="0" indent="-228600">
              <a:lnSpc>
                <a:spcPct val="90000"/>
              </a:lnSpc>
              <a:spcBef>
                <a:spcPts val="0"/>
              </a:spcBef>
              <a:spcAft>
                <a:spcPts val="0"/>
              </a:spcAft>
              <a:buClr>
                <a:srgbClr val="000000"/>
              </a:buClr>
              <a:buSzPts val="2400"/>
              <a:buFont typeface="Arial" panose="020B0604020202020204" pitchFamily="34" charset="0"/>
              <a:buChar char="•"/>
            </a:pPr>
            <a:endParaRPr lang="en-US" sz="1500" b="0" i="0" u="none" strike="noStrike" cap="none">
              <a:sym typeface="Open Sans"/>
            </a:endParaRPr>
          </a:p>
          <a:p>
            <a:pPr marL="609600" marR="0" lvl="0" indent="-228600">
              <a:lnSpc>
                <a:spcPct val="90000"/>
              </a:lnSpc>
              <a:spcBef>
                <a:spcPts val="0"/>
              </a:spcBef>
              <a:spcAft>
                <a:spcPts val="0"/>
              </a:spcAft>
              <a:buClr>
                <a:srgbClr val="000000"/>
              </a:buClr>
              <a:buSzPts val="2400"/>
              <a:buFont typeface="Arial" panose="020B0604020202020204" pitchFamily="34" charset="0"/>
              <a:buChar char="•"/>
            </a:pPr>
            <a:endParaRPr lang="en-US" sz="1500" b="0" i="0" u="none" strike="noStrike" cap="none">
              <a:sym typeface="Open Sans"/>
            </a:endParaRPr>
          </a:p>
        </p:txBody>
      </p:sp>
      <p:sp>
        <p:nvSpPr>
          <p:cNvPr id="3798" name="Google Shape;3798;p139"/>
          <p:cNvSpPr txBox="1"/>
          <p:nvPr/>
        </p:nvSpPr>
        <p:spPr>
          <a:xfrm>
            <a:off x="609596" y="216083"/>
            <a:ext cx="10972800" cy="777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4000"/>
              <a:buFont typeface="Arial"/>
              <a:buNone/>
            </a:pPr>
            <a:endParaRPr sz="4000" b="1" i="0" u="none" strike="noStrike" cap="none">
              <a:solidFill>
                <a:srgbClr val="351C75"/>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1"/>
        <p:cNvGrpSpPr/>
        <p:nvPr/>
      </p:nvGrpSpPr>
      <p:grpSpPr>
        <a:xfrm>
          <a:off x="0" y="0"/>
          <a:ext cx="0" cy="0"/>
          <a:chOff x="0" y="0"/>
          <a:chExt cx="0" cy="0"/>
        </a:xfrm>
      </p:grpSpPr>
      <p:sp>
        <p:nvSpPr>
          <p:cNvPr id="3772" name="Google Shape;3772;p138"/>
          <p:cNvSpPr txBox="1">
            <a:spLocks noGrp="1"/>
          </p:cNvSpPr>
          <p:nvPr>
            <p:ph type="title" idx="4294967295"/>
          </p:nvPr>
        </p:nvSpPr>
        <p:spPr>
          <a:xfrm>
            <a:off x="329000" y="-7867"/>
            <a:ext cx="9499200" cy="8079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800"/>
              <a:buFont typeface="Arial"/>
              <a:buNone/>
            </a:pPr>
            <a:r>
              <a:rPr lang="en-US" sz="3700">
                <a:solidFill>
                  <a:schemeClr val="accent3"/>
                </a:solidFill>
              </a:rPr>
              <a:t>Best Practices for Interpreters</a:t>
            </a:r>
            <a:endParaRPr sz="3700">
              <a:solidFill>
                <a:schemeClr val="accent3"/>
              </a:solidFill>
            </a:endParaRPr>
          </a:p>
        </p:txBody>
      </p:sp>
      <p:sp>
        <p:nvSpPr>
          <p:cNvPr id="3773" name="Google Shape;3773;p138"/>
          <p:cNvSpPr txBox="1">
            <a:spLocks noGrp="1"/>
          </p:cNvSpPr>
          <p:nvPr>
            <p:ph type="body" idx="4294967295"/>
          </p:nvPr>
        </p:nvSpPr>
        <p:spPr>
          <a:xfrm>
            <a:off x="329000" y="739725"/>
            <a:ext cx="11225400" cy="5685600"/>
          </a:xfrm>
          <a:prstGeom prst="rect">
            <a:avLst/>
          </a:prstGeom>
          <a:noFill/>
          <a:ln>
            <a:noFill/>
          </a:ln>
        </p:spPr>
        <p:txBody>
          <a:bodyPr spcFirstLastPara="1" wrap="square" lIns="121900" tIns="121900" rIns="121900" bIns="121900" anchor="t" anchorCtr="0">
            <a:noAutofit/>
          </a:bodyPr>
          <a:lstStyle/>
          <a:p>
            <a:pPr marL="647700" indent="-444500">
              <a:lnSpc>
                <a:spcPct val="100000"/>
              </a:lnSpc>
              <a:spcBef>
                <a:spcPts val="800"/>
              </a:spcBef>
              <a:buSzPts val="2000"/>
              <a:buFont typeface="Arial"/>
              <a:buAutoNum type="arabicPeriod"/>
            </a:pPr>
            <a:r>
              <a:rPr lang="en-US" sz="2000">
                <a:latin typeface="Open Sans"/>
                <a:ea typeface="Open Sans"/>
                <a:cs typeface="Open Sans"/>
                <a:sym typeface="Open Sans"/>
              </a:rPr>
              <a:t>Request </a:t>
            </a:r>
            <a:r>
              <a:rPr lang="en-US" sz="2000" b="1">
                <a:solidFill>
                  <a:schemeClr val="accent4"/>
                </a:solidFill>
                <a:latin typeface="Open Sans"/>
                <a:ea typeface="Open Sans"/>
                <a:cs typeface="Open Sans"/>
                <a:sym typeface="Open Sans"/>
              </a:rPr>
              <a:t>materials in advance</a:t>
            </a:r>
            <a:r>
              <a:rPr lang="en-US" sz="2000" b="1">
                <a:solidFill>
                  <a:srgbClr val="255B56"/>
                </a:solidFill>
                <a:latin typeface="Open Sans"/>
                <a:ea typeface="Open Sans"/>
                <a:cs typeface="Open Sans"/>
                <a:sym typeface="Open Sans"/>
              </a:rPr>
              <a:t> </a:t>
            </a:r>
            <a:r>
              <a:rPr lang="en-US" sz="2000">
                <a:latin typeface="Open Sans"/>
                <a:ea typeface="Open Sans"/>
                <a:cs typeface="Open Sans"/>
                <a:sym typeface="Open Sans"/>
              </a:rPr>
              <a:t>for preparation when possible; at a minimum, ask for a brief summary of the context. </a:t>
            </a:r>
            <a:endParaRPr sz="2000">
              <a:latin typeface="Open Sans"/>
              <a:ea typeface="Open Sans"/>
              <a:cs typeface="Open Sans"/>
              <a:sym typeface="Open Sans"/>
            </a:endParaRPr>
          </a:p>
          <a:p>
            <a:pPr marL="647700" lvl="0" indent="-444500" algn="l" rtl="0">
              <a:lnSpc>
                <a:spcPct val="100000"/>
              </a:lnSpc>
              <a:spcBef>
                <a:spcPts val="1000"/>
              </a:spcBef>
              <a:spcAft>
                <a:spcPts val="0"/>
              </a:spcAft>
              <a:buSzPts val="2000"/>
              <a:buFont typeface="Arial"/>
              <a:buAutoNum type="arabicPeriod"/>
            </a:pPr>
            <a:r>
              <a:rPr lang="en-US" sz="2000">
                <a:latin typeface="Open Sans"/>
                <a:ea typeface="Open Sans"/>
                <a:cs typeface="Open Sans"/>
                <a:sym typeface="Open Sans"/>
              </a:rPr>
              <a:t>Do a </a:t>
            </a:r>
            <a:r>
              <a:rPr lang="en-US" sz="2000" b="1">
                <a:solidFill>
                  <a:schemeClr val="accent4"/>
                </a:solidFill>
                <a:latin typeface="Open Sans"/>
                <a:ea typeface="Open Sans"/>
                <a:cs typeface="Open Sans"/>
                <a:sym typeface="Open Sans"/>
              </a:rPr>
              <a:t>language &amp; variant check</a:t>
            </a:r>
            <a:r>
              <a:rPr lang="en-US" sz="2000" b="1">
                <a:solidFill>
                  <a:srgbClr val="255B56"/>
                </a:solidFill>
                <a:latin typeface="Open Sans"/>
                <a:ea typeface="Open Sans"/>
                <a:cs typeface="Open Sans"/>
                <a:sym typeface="Open Sans"/>
              </a:rPr>
              <a:t> </a:t>
            </a:r>
            <a:r>
              <a:rPr lang="en-US" sz="2000">
                <a:latin typeface="Open Sans"/>
                <a:ea typeface="Open Sans"/>
                <a:cs typeface="Open Sans"/>
                <a:sym typeface="Open Sans"/>
              </a:rPr>
              <a:t>before or at the beginning of the session.</a:t>
            </a:r>
            <a:endParaRPr sz="2000">
              <a:latin typeface="Open Sans"/>
              <a:ea typeface="Open Sans"/>
              <a:cs typeface="Open Sans"/>
              <a:sym typeface="Open Sans"/>
            </a:endParaRPr>
          </a:p>
          <a:p>
            <a:pPr marL="647700" indent="-444500">
              <a:lnSpc>
                <a:spcPct val="100000"/>
              </a:lnSpc>
              <a:spcBef>
                <a:spcPts val="800"/>
              </a:spcBef>
              <a:buSzPts val="2000"/>
              <a:buFont typeface="Arial"/>
              <a:buAutoNum type="arabicPeriod"/>
            </a:pPr>
            <a:r>
              <a:rPr lang="en-US" sz="2000">
                <a:latin typeface="Open Sans"/>
                <a:ea typeface="Open Sans"/>
                <a:cs typeface="Open Sans"/>
                <a:sym typeface="Open Sans"/>
              </a:rPr>
              <a:t>Before you start, the interpreter or attorney should </a:t>
            </a:r>
            <a:r>
              <a:rPr lang="en-US" sz="2000" b="1">
                <a:solidFill>
                  <a:schemeClr val="accent4"/>
                </a:solidFill>
                <a:latin typeface="Open Sans"/>
                <a:ea typeface="Open Sans"/>
                <a:cs typeface="Open Sans"/>
                <a:sym typeface="Open Sans"/>
              </a:rPr>
              <a:t>review guidelines/pre-session.</a:t>
            </a:r>
            <a:endParaRPr lang="en-US" sz="2000">
              <a:solidFill>
                <a:schemeClr val="accent4"/>
              </a:solidFill>
              <a:latin typeface="Open Sans"/>
              <a:ea typeface="Open Sans"/>
              <a:cs typeface="Open Sans"/>
            </a:endParaRPr>
          </a:p>
          <a:p>
            <a:pPr marL="660400" indent="-457200">
              <a:lnSpc>
                <a:spcPct val="100000"/>
              </a:lnSpc>
              <a:spcBef>
                <a:spcPts val="800"/>
              </a:spcBef>
              <a:buSzPts val="2000"/>
              <a:buFont typeface="Arial"/>
              <a:buAutoNum type="arabicPeriod"/>
            </a:pPr>
            <a:r>
              <a:rPr lang="en-US" sz="2000" b="1">
                <a:solidFill>
                  <a:schemeClr val="accent4"/>
                </a:solidFill>
                <a:latin typeface="Open Sans"/>
                <a:ea typeface="Open Sans"/>
                <a:cs typeface="Open Sans"/>
                <a:sym typeface="Open Sans"/>
              </a:rPr>
              <a:t>Take notes </a:t>
            </a:r>
            <a:r>
              <a:rPr lang="en-US" sz="2000">
                <a:latin typeface="Open Sans"/>
                <a:ea typeface="Open Sans"/>
                <a:cs typeface="Open Sans"/>
                <a:sym typeface="Open Sans"/>
              </a:rPr>
              <a:t>and have writing utensils or devices ready.</a:t>
            </a:r>
            <a:endParaRPr sz="2000">
              <a:latin typeface="Open Sans"/>
              <a:ea typeface="Open Sans"/>
              <a:cs typeface="Open Sans"/>
            </a:endParaRPr>
          </a:p>
          <a:p>
            <a:pPr marL="647700" indent="-444500">
              <a:lnSpc>
                <a:spcPct val="100000"/>
              </a:lnSpc>
              <a:spcBef>
                <a:spcPts val="800"/>
              </a:spcBef>
              <a:buSzPts val="2000"/>
              <a:buFont typeface="Arial"/>
              <a:buAutoNum type="arabicPeriod"/>
            </a:pPr>
            <a:r>
              <a:rPr lang="en-US" sz="2000">
                <a:latin typeface="Open Sans"/>
                <a:ea typeface="Open Sans"/>
                <a:cs typeface="Open Sans"/>
                <a:sym typeface="Open Sans"/>
              </a:rPr>
              <a:t>Use </a:t>
            </a:r>
            <a:r>
              <a:rPr lang="en-US" sz="2000" b="1">
                <a:solidFill>
                  <a:schemeClr val="accent4"/>
                </a:solidFill>
                <a:latin typeface="Open Sans"/>
                <a:ea typeface="Open Sans"/>
                <a:cs typeface="Open Sans"/>
                <a:sym typeface="Open Sans"/>
              </a:rPr>
              <a:t>direct 1st person speech</a:t>
            </a:r>
            <a:r>
              <a:rPr lang="en-US" sz="2000">
                <a:latin typeface="Open Sans"/>
                <a:ea typeface="Open Sans"/>
                <a:cs typeface="Open Sans"/>
                <a:sym typeface="Open Sans"/>
              </a:rPr>
              <a:t>. Don’t say to the attorney or client, “the client said …” or "the attorney wants you to …." Interpreters should always use 1</a:t>
            </a:r>
            <a:r>
              <a:rPr lang="en-US" sz="2000" baseline="30000">
                <a:latin typeface="Open Sans"/>
                <a:ea typeface="Open Sans"/>
                <a:cs typeface="Open Sans"/>
                <a:sym typeface="Open Sans"/>
              </a:rPr>
              <a:t>st</a:t>
            </a:r>
            <a:r>
              <a:rPr lang="en-US" sz="2000">
                <a:latin typeface="Open Sans"/>
                <a:ea typeface="Open Sans"/>
                <a:cs typeface="Open Sans"/>
                <a:sym typeface="Open Sans"/>
              </a:rPr>
              <a:t> person. </a:t>
            </a:r>
            <a:endParaRPr sz="2000">
              <a:latin typeface="Open Sans"/>
              <a:ea typeface="Open Sans"/>
              <a:cs typeface="Open Sans"/>
              <a:sym typeface="Open Sans"/>
            </a:endParaRPr>
          </a:p>
          <a:p>
            <a:pPr marL="647700" indent="-444500">
              <a:lnSpc>
                <a:spcPct val="100000"/>
              </a:lnSpc>
              <a:spcBef>
                <a:spcPts val="800"/>
              </a:spcBef>
              <a:buSzPts val="2000"/>
              <a:buFont typeface="Arial"/>
              <a:buAutoNum type="arabicPeriod"/>
            </a:pPr>
            <a:r>
              <a:rPr lang="en-US" sz="2000">
                <a:latin typeface="Open Sans"/>
                <a:ea typeface="Open Sans"/>
                <a:cs typeface="Open Sans"/>
                <a:sym typeface="Open Sans"/>
              </a:rPr>
              <a:t>Remind everyone to speak clearly at a moderate pace, </a:t>
            </a:r>
            <a:r>
              <a:rPr lang="en-US" sz="2000" b="1">
                <a:solidFill>
                  <a:schemeClr val="accent4"/>
                </a:solidFill>
                <a:latin typeface="Open Sans"/>
                <a:ea typeface="Open Sans"/>
                <a:cs typeface="Open Sans"/>
                <a:sym typeface="Open Sans"/>
              </a:rPr>
              <a:t>pausing every 2-3 sentences</a:t>
            </a:r>
            <a:r>
              <a:rPr lang="en-US" sz="2000" b="1">
                <a:solidFill>
                  <a:srgbClr val="255B56"/>
                </a:solidFill>
                <a:latin typeface="Open Sans"/>
                <a:ea typeface="Open Sans"/>
                <a:cs typeface="Open Sans"/>
                <a:sym typeface="Open Sans"/>
              </a:rPr>
              <a:t> </a:t>
            </a:r>
            <a:r>
              <a:rPr lang="en-US" sz="2000">
                <a:latin typeface="Open Sans"/>
                <a:ea typeface="Open Sans"/>
                <a:cs typeface="Open Sans"/>
                <a:sym typeface="Open Sans"/>
              </a:rPr>
              <a:t>to wait for interpreting.</a:t>
            </a:r>
            <a:r>
              <a:rPr lang="en-US" sz="2000" b="1">
                <a:solidFill>
                  <a:srgbClr val="255B56"/>
                </a:solidFill>
                <a:latin typeface="Open Sans"/>
                <a:ea typeface="Open Sans"/>
                <a:cs typeface="Open Sans"/>
                <a:sym typeface="Open Sans"/>
              </a:rPr>
              <a:t> </a:t>
            </a:r>
            <a:r>
              <a:rPr lang="en-US" sz="2000">
                <a:latin typeface="Open Sans"/>
                <a:ea typeface="Open Sans"/>
                <a:cs typeface="Open Sans"/>
                <a:sym typeface="Open Sans"/>
              </a:rPr>
              <a:t>Help facilitate turn taking and use gestures, if needed. </a:t>
            </a:r>
            <a:endParaRPr lang="en-US" sz="2000">
              <a:solidFill>
                <a:srgbClr val="255B56"/>
              </a:solidFill>
              <a:latin typeface="Open Sans"/>
              <a:ea typeface="Open Sans"/>
              <a:cs typeface="Open Sans"/>
              <a:sym typeface="Open Sans"/>
            </a:endParaRPr>
          </a:p>
          <a:p>
            <a:pPr marL="647700" lvl="0" indent="-444500" algn="l" rtl="0">
              <a:lnSpc>
                <a:spcPct val="100000"/>
              </a:lnSpc>
              <a:spcBef>
                <a:spcPts val="800"/>
              </a:spcBef>
              <a:spcAft>
                <a:spcPts val="0"/>
              </a:spcAft>
              <a:buSzPts val="2000"/>
              <a:buFont typeface="Arial"/>
              <a:buAutoNum type="arabicPeriod"/>
            </a:pPr>
            <a:r>
              <a:rPr lang="en-US" sz="2000" b="1">
                <a:solidFill>
                  <a:schemeClr val="accent4"/>
                </a:solidFill>
                <a:latin typeface="Open Sans"/>
                <a:ea typeface="Open Sans"/>
                <a:cs typeface="Open Sans"/>
                <a:sym typeface="Open Sans"/>
              </a:rPr>
              <a:t>Encourage direct communication </a:t>
            </a:r>
            <a:r>
              <a:rPr lang="en-US" sz="2000">
                <a:latin typeface="Open Sans"/>
                <a:ea typeface="Open Sans"/>
                <a:cs typeface="Open Sans"/>
                <a:sym typeface="Open Sans"/>
              </a:rPr>
              <a:t>between client and attorney. Try to avoid direct eye contact with either party.</a:t>
            </a:r>
            <a:endParaRPr sz="2000">
              <a:latin typeface="Open Sans"/>
              <a:ea typeface="Open Sans"/>
              <a:cs typeface="Open Sans"/>
              <a:sym typeface="Open Sans"/>
            </a:endParaRPr>
          </a:p>
          <a:p>
            <a:pPr marL="647700" lvl="0" indent="-444500" algn="l" rtl="0">
              <a:lnSpc>
                <a:spcPct val="100000"/>
              </a:lnSpc>
              <a:spcBef>
                <a:spcPts val="800"/>
              </a:spcBef>
              <a:spcAft>
                <a:spcPts val="0"/>
              </a:spcAft>
              <a:buSzPts val="2000"/>
              <a:buFont typeface="Open Sans"/>
              <a:buAutoNum type="arabicPeriod"/>
            </a:pPr>
            <a:r>
              <a:rPr lang="en-US" sz="2000" b="1">
                <a:solidFill>
                  <a:schemeClr val="accent4"/>
                </a:solidFill>
                <a:latin typeface="Open Sans"/>
                <a:ea typeface="Open Sans"/>
                <a:cs typeface="Open Sans"/>
                <a:sym typeface="Open Sans"/>
              </a:rPr>
              <a:t>Avoid side conversations</a:t>
            </a:r>
            <a:r>
              <a:rPr lang="en-US" sz="2000">
                <a:latin typeface="Open Sans"/>
                <a:ea typeface="Open Sans"/>
                <a:cs typeface="Open Sans"/>
                <a:sym typeface="Open Sans"/>
              </a:rPr>
              <a:t> with either party.</a:t>
            </a:r>
            <a:endParaRPr sz="2000">
              <a:latin typeface="Open Sans"/>
              <a:ea typeface="Open Sans"/>
              <a:cs typeface="Open Sans"/>
              <a:sym typeface="Open Sans"/>
            </a:endParaRPr>
          </a:p>
          <a:p>
            <a:pPr marL="647700" indent="-444500">
              <a:lnSpc>
                <a:spcPct val="100000"/>
              </a:lnSpc>
              <a:spcBef>
                <a:spcPts val="800"/>
              </a:spcBef>
              <a:buSzPts val="2000"/>
              <a:buFont typeface="Arial"/>
              <a:buAutoNum type="arabicPeriod"/>
            </a:pPr>
            <a:r>
              <a:rPr lang="en-US" sz="2000" b="1">
                <a:solidFill>
                  <a:schemeClr val="accent4"/>
                </a:solidFill>
                <a:latin typeface="Open Sans"/>
                <a:ea typeface="Open Sans"/>
                <a:cs typeface="Open Sans"/>
                <a:sym typeface="Open Sans"/>
              </a:rPr>
              <a:t>Long session? </a:t>
            </a:r>
            <a:r>
              <a:rPr lang="en-US" sz="2000">
                <a:latin typeface="Open Sans"/>
                <a:ea typeface="Open Sans"/>
                <a:cs typeface="Open Sans"/>
                <a:sym typeface="Open Sans"/>
              </a:rPr>
              <a:t>Schedule breaks or request a partner. </a:t>
            </a:r>
            <a:endParaRPr sz="2000">
              <a:latin typeface="Open Sans"/>
              <a:ea typeface="Open Sans"/>
              <a:cs typeface="Open Sans"/>
              <a:sym typeface="Open Sans"/>
            </a:endParaRPr>
          </a:p>
          <a:p>
            <a:pPr marL="647700" lvl="0" indent="-444500" algn="l" rtl="0">
              <a:lnSpc>
                <a:spcPct val="100000"/>
              </a:lnSpc>
              <a:spcBef>
                <a:spcPts val="800"/>
              </a:spcBef>
              <a:spcAft>
                <a:spcPts val="0"/>
              </a:spcAft>
              <a:buSzPts val="2000"/>
              <a:buFont typeface="Open Sans"/>
              <a:buAutoNum type="arabicPeriod"/>
            </a:pPr>
            <a:r>
              <a:rPr lang="en-US" sz="2000">
                <a:latin typeface="Open Sans"/>
                <a:ea typeface="Open Sans"/>
                <a:cs typeface="Open Sans"/>
                <a:sym typeface="Open Sans"/>
              </a:rPr>
              <a:t>Consider a </a:t>
            </a:r>
            <a:r>
              <a:rPr lang="en-US" sz="2000" b="1">
                <a:solidFill>
                  <a:schemeClr val="accent4"/>
                </a:solidFill>
                <a:latin typeface="Open Sans"/>
                <a:ea typeface="Open Sans"/>
                <a:cs typeface="Open Sans"/>
                <a:sym typeface="Open Sans"/>
              </a:rPr>
              <a:t>post-session debrief</a:t>
            </a:r>
            <a:r>
              <a:rPr lang="en-US" sz="2000">
                <a:latin typeface="Open Sans"/>
                <a:ea typeface="Open Sans"/>
                <a:cs typeface="Open Sans"/>
                <a:sym typeface="Open Sans"/>
              </a:rPr>
              <a:t> if there were issues or concerns that arose during the session.</a:t>
            </a:r>
            <a:endParaRPr sz="2000">
              <a:latin typeface="Open Sans"/>
              <a:ea typeface="Open Sans"/>
              <a:cs typeface="Open Sans"/>
              <a:sym typeface="Open Sans"/>
            </a:endParaRPr>
          </a:p>
          <a:p>
            <a:pPr marL="647700" lvl="0" indent="-304800" algn="l" rtl="0">
              <a:lnSpc>
                <a:spcPct val="100000"/>
              </a:lnSpc>
              <a:spcBef>
                <a:spcPts val="1600"/>
              </a:spcBef>
              <a:spcAft>
                <a:spcPts val="1600"/>
              </a:spcAft>
              <a:buSzPts val="2400"/>
              <a:buFont typeface="Arial"/>
              <a:buNone/>
            </a:pPr>
            <a:endParaRPr sz="20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54"/>
        <p:cNvGrpSpPr/>
        <p:nvPr/>
      </p:nvGrpSpPr>
      <p:grpSpPr>
        <a:xfrm>
          <a:off x="0" y="0"/>
          <a:ext cx="0" cy="0"/>
          <a:chOff x="0" y="0"/>
          <a:chExt cx="0" cy="0"/>
        </a:xfrm>
      </p:grpSpPr>
      <p:sp>
        <p:nvSpPr>
          <p:cNvPr id="3855" name="Google Shape;3855;p146"/>
          <p:cNvSpPr txBox="1"/>
          <p:nvPr/>
        </p:nvSpPr>
        <p:spPr>
          <a:xfrm>
            <a:off x="642200" y="309800"/>
            <a:ext cx="11005500" cy="7233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900"/>
              <a:buFont typeface="Arial"/>
              <a:buNone/>
            </a:pPr>
            <a:r>
              <a:rPr lang="en-US" sz="3900" b="1" i="0" u="none" strike="noStrike" cap="none">
                <a:solidFill>
                  <a:schemeClr val="accent3"/>
                </a:solidFill>
                <a:latin typeface="Open Sans"/>
                <a:ea typeface="Open Sans"/>
                <a:cs typeface="Open Sans"/>
                <a:sym typeface="Open Sans"/>
              </a:rPr>
              <a:t>Best Practices for Document Translation</a:t>
            </a:r>
            <a:endParaRPr sz="2500" b="0" i="0" u="none" strike="noStrike" cap="none">
              <a:solidFill>
                <a:schemeClr val="accent3"/>
              </a:solidFill>
              <a:latin typeface="Arial"/>
              <a:ea typeface="Arial"/>
              <a:cs typeface="Arial"/>
              <a:sym typeface="Arial"/>
            </a:endParaRPr>
          </a:p>
        </p:txBody>
      </p:sp>
      <p:sp>
        <p:nvSpPr>
          <p:cNvPr id="3856" name="Google Shape;3856;p146"/>
          <p:cNvSpPr txBox="1"/>
          <p:nvPr/>
        </p:nvSpPr>
        <p:spPr>
          <a:xfrm>
            <a:off x="1125067" y="4375600"/>
            <a:ext cx="10279500" cy="2108700"/>
          </a:xfrm>
          <a:prstGeom prst="rect">
            <a:avLst/>
          </a:prstGeom>
          <a:noFill/>
          <a:ln>
            <a:noFill/>
          </a:ln>
        </p:spPr>
        <p:txBody>
          <a:bodyPr spcFirstLastPara="1" wrap="square" lIns="121900" tIns="60925" rIns="121900" bIns="60925" anchor="t" anchorCtr="0">
            <a:spAutoFit/>
          </a:bodyPr>
          <a:lstStyle/>
          <a:p>
            <a:pPr>
              <a:buClr>
                <a:srgbClr val="000000"/>
              </a:buClr>
              <a:buSzPts val="2400"/>
            </a:pPr>
            <a:r>
              <a:rPr lang="en-US" sz="2400" b="1" i="0" u="none" strike="noStrike" cap="none">
                <a:solidFill>
                  <a:schemeClr val="accent3"/>
                </a:solidFill>
                <a:latin typeface="Open Sans"/>
                <a:ea typeface="Open Sans"/>
                <a:cs typeface="Open Sans"/>
                <a:sym typeface="Open Sans"/>
              </a:rPr>
              <a:t>Not possible to translate a doc</a:t>
            </a:r>
            <a:r>
              <a:rPr lang="en-US" sz="2400" b="0" i="0" u="none" strike="noStrike" cap="none">
                <a:solidFill>
                  <a:schemeClr val="accent3"/>
                </a:solidFill>
                <a:latin typeface="Open Sans"/>
                <a:ea typeface="Open Sans"/>
                <a:cs typeface="Open Sans"/>
                <a:sym typeface="Open Sans"/>
              </a:rPr>
              <a:t>?</a:t>
            </a:r>
            <a:r>
              <a:rPr lang="en-US" sz="2400">
                <a:solidFill>
                  <a:schemeClr val="accent3"/>
                </a:solidFill>
                <a:latin typeface="Open Sans"/>
                <a:ea typeface="Open Sans"/>
                <a:cs typeface="Open Sans"/>
                <a:sym typeface="Open Sans"/>
              </a:rPr>
              <a:t> </a:t>
            </a:r>
            <a:endParaRPr lang="en-US" sz="2400" b="0" i="0" u="none" strike="noStrike" cap="none">
              <a:solidFill>
                <a:schemeClr val="accent3"/>
              </a:solidFill>
              <a:latin typeface="Open Sans"/>
              <a:ea typeface="Open Sans"/>
              <a:cs typeface="Open Sans"/>
              <a:sym typeface="Open Sans"/>
            </a:endParaRPr>
          </a:p>
          <a:p>
            <a:pPr marL="228600" marR="0" lvl="1" indent="-222250" algn="l" rtl="0">
              <a:lnSpc>
                <a:spcPct val="100000"/>
              </a:lnSpc>
              <a:spcBef>
                <a:spcPts val="0"/>
              </a:spcBef>
              <a:spcAft>
                <a:spcPts val="0"/>
              </a:spcAft>
              <a:buClr>
                <a:schemeClr val="dk1"/>
              </a:buClr>
              <a:buSzPts val="2100"/>
              <a:buFont typeface="Open Sans"/>
              <a:buChar char="•"/>
            </a:pPr>
            <a:r>
              <a:rPr lang="en-US" sz="2100" b="0" i="0" u="none" strike="noStrike" cap="none">
                <a:solidFill>
                  <a:schemeClr val="dk1"/>
                </a:solidFill>
                <a:latin typeface="Open Sans"/>
                <a:ea typeface="Open Sans"/>
                <a:cs typeface="Open Sans"/>
                <a:sym typeface="Open Sans"/>
              </a:rPr>
              <a:t>A</a:t>
            </a:r>
            <a:r>
              <a:rPr lang="en-US" sz="2100">
                <a:solidFill>
                  <a:schemeClr val="dk1"/>
                </a:solidFill>
                <a:latin typeface="Open Sans"/>
                <a:ea typeface="Open Sans"/>
                <a:cs typeface="Open Sans"/>
                <a:sym typeface="Open Sans"/>
              </a:rPr>
              <a:t> qualified</a:t>
            </a:r>
            <a:r>
              <a:rPr lang="en-US" sz="2100" b="0" i="0" u="none" strike="noStrike" cap="none">
                <a:solidFill>
                  <a:schemeClr val="dk1"/>
                </a:solidFill>
                <a:latin typeface="Open Sans"/>
                <a:ea typeface="Open Sans"/>
                <a:cs typeface="Open Sans"/>
                <a:sym typeface="Open Sans"/>
              </a:rPr>
              <a:t> interpreter can provide a sight translation.</a:t>
            </a:r>
            <a:endParaRPr sz="2100" b="0" i="0" u="none" strike="noStrike" cap="none">
              <a:solidFill>
                <a:schemeClr val="dk1"/>
              </a:solidFill>
              <a:latin typeface="Open Sans"/>
              <a:ea typeface="Open Sans"/>
              <a:cs typeface="Open Sans"/>
              <a:sym typeface="Open Sans"/>
            </a:endParaRPr>
          </a:p>
          <a:p>
            <a:pPr marL="228600" lvl="1" indent="-222250">
              <a:buClr>
                <a:schemeClr val="dk1"/>
              </a:buClr>
              <a:buSzPts val="2100"/>
              <a:buFont typeface="Open Sans"/>
              <a:buChar char="•"/>
            </a:pPr>
            <a:r>
              <a:rPr lang="en-US" sz="2100">
                <a:solidFill>
                  <a:schemeClr val="dk1"/>
                </a:solidFill>
                <a:latin typeface="Open Sans"/>
                <a:ea typeface="Open Sans"/>
                <a:cs typeface="Open Sans"/>
                <a:sym typeface="Open Sans"/>
              </a:rPr>
              <a:t>The </a:t>
            </a:r>
            <a:r>
              <a:rPr lang="en-US" sz="2100" b="0" i="0" u="none" strike="noStrike" cap="none">
                <a:solidFill>
                  <a:schemeClr val="dk1"/>
                </a:solidFill>
                <a:latin typeface="Open Sans"/>
                <a:ea typeface="Open Sans"/>
                <a:cs typeface="Open Sans"/>
                <a:sym typeface="Open Sans"/>
              </a:rPr>
              <a:t>document </a:t>
            </a:r>
            <a:r>
              <a:rPr lang="en-US" sz="2100">
                <a:solidFill>
                  <a:schemeClr val="dk1"/>
                </a:solidFill>
                <a:latin typeface="Open Sans"/>
                <a:ea typeface="Open Sans"/>
                <a:cs typeface="Open Sans"/>
                <a:sym typeface="Open Sans"/>
              </a:rPr>
              <a:t>can be explained in</a:t>
            </a:r>
            <a:r>
              <a:rPr lang="en-US" sz="2100" b="0" i="0" u="none" strike="noStrike" cap="none">
                <a:solidFill>
                  <a:schemeClr val="dk1"/>
                </a:solidFill>
                <a:latin typeface="Open Sans"/>
                <a:ea typeface="Open Sans"/>
                <a:cs typeface="Open Sans"/>
                <a:sym typeface="Open Sans"/>
              </a:rPr>
              <a:t> plain language and a</a:t>
            </a:r>
            <a:r>
              <a:rPr lang="en-US" sz="2100">
                <a:solidFill>
                  <a:schemeClr val="dk1"/>
                </a:solidFill>
                <a:latin typeface="Open Sans"/>
                <a:ea typeface="Open Sans"/>
                <a:cs typeface="Open Sans"/>
                <a:sym typeface="Open Sans"/>
              </a:rPr>
              <a:t> qualified</a:t>
            </a:r>
            <a:r>
              <a:rPr lang="en-US" sz="2100" b="0" i="0" u="none" strike="noStrike" cap="none">
                <a:solidFill>
                  <a:schemeClr val="dk1"/>
                </a:solidFill>
                <a:latin typeface="Open Sans"/>
                <a:ea typeface="Open Sans"/>
                <a:cs typeface="Open Sans"/>
                <a:sym typeface="Open Sans"/>
              </a:rPr>
              <a:t> interpreter can consecutively interpret.</a:t>
            </a:r>
            <a:r>
              <a:rPr lang="en-US" sz="2100">
                <a:solidFill>
                  <a:schemeClr val="dk1"/>
                </a:solidFill>
                <a:latin typeface="Open Sans"/>
                <a:ea typeface="Open Sans"/>
                <a:cs typeface="Open Sans"/>
                <a:sym typeface="Open Sans"/>
              </a:rPr>
              <a:t>  </a:t>
            </a:r>
            <a:endParaRPr sz="2100" b="0" i="0" u="none" strike="noStrike" cap="none">
              <a:solidFill>
                <a:schemeClr val="dk1"/>
              </a:solidFill>
              <a:latin typeface="Open Sans"/>
              <a:ea typeface="Open Sans"/>
              <a:cs typeface="Open Sans"/>
              <a:sym typeface="Open Sans"/>
            </a:endParaRPr>
          </a:p>
          <a:p>
            <a:pPr marL="228600" marR="0" lvl="1" indent="-222250" algn="l" rtl="0">
              <a:lnSpc>
                <a:spcPct val="100000"/>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Consider other methods to convey information in-language, such as social media platforms and ethnic press outlets.</a:t>
            </a:r>
            <a:endParaRPr sz="2100">
              <a:solidFill>
                <a:schemeClr val="dk1"/>
              </a:solidFill>
              <a:latin typeface="Open Sans"/>
              <a:ea typeface="Open Sans"/>
              <a:cs typeface="Open Sans"/>
              <a:sym typeface="Open Sans"/>
            </a:endParaRPr>
          </a:p>
        </p:txBody>
      </p:sp>
      <p:sp>
        <p:nvSpPr>
          <p:cNvPr id="3857" name="Google Shape;3857;p146"/>
          <p:cNvSpPr txBox="1"/>
          <p:nvPr/>
        </p:nvSpPr>
        <p:spPr>
          <a:xfrm>
            <a:off x="698500" y="1042200"/>
            <a:ext cx="11005500" cy="3323916"/>
          </a:xfrm>
          <a:prstGeom prst="rect">
            <a:avLst/>
          </a:prstGeom>
          <a:noFill/>
          <a:ln>
            <a:noFill/>
          </a:ln>
        </p:spPr>
        <p:txBody>
          <a:bodyPr spcFirstLastPara="1" wrap="square" lIns="121900" tIns="60925" rIns="121900" bIns="60925" anchor="t" anchorCtr="0">
            <a:spAutoFit/>
          </a:bodyPr>
          <a:lstStyle/>
          <a:p>
            <a:pPr marL="3810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Open Sans"/>
                <a:ea typeface="Open Sans"/>
                <a:cs typeface="Open Sans"/>
                <a:sym typeface="Open Sans"/>
              </a:rPr>
              <a:t>Be cautious about machine translation/AI + learn your firm’s policy on AI</a:t>
            </a:r>
            <a:endParaRPr sz="2400" i="0" u="none" strike="noStrike" cap="none">
              <a:solidFill>
                <a:schemeClr val="dk1"/>
              </a:solidFill>
              <a:latin typeface="Open Sans"/>
              <a:ea typeface="Open Sans"/>
              <a:cs typeface="Open Sans"/>
              <a:sym typeface="Open Sans"/>
            </a:endParaRPr>
          </a:p>
          <a:p>
            <a:pPr marL="381000" marR="0" lvl="0" indent="-381000" algn="l" rtl="0">
              <a:lnSpc>
                <a:spcPct val="100000"/>
              </a:lnSpc>
              <a:spcBef>
                <a:spcPts val="800"/>
              </a:spcBef>
              <a:spcAft>
                <a:spcPts val="0"/>
              </a:spcAft>
              <a:buClr>
                <a:schemeClr val="dk1"/>
              </a:buClr>
              <a:buSzPts val="2400"/>
              <a:buFont typeface="Arial"/>
              <a:buChar char="★"/>
            </a:pPr>
            <a:r>
              <a:rPr lang="en-US" sz="2400" i="0" u="none" strike="noStrike" cap="none">
                <a:solidFill>
                  <a:schemeClr val="dk1"/>
                </a:solidFill>
                <a:latin typeface="Open Sans"/>
                <a:ea typeface="Open Sans"/>
                <a:cs typeface="Open Sans"/>
                <a:sym typeface="Open Sans"/>
              </a:rPr>
              <a:t>Adapt the document to plain language before translation</a:t>
            </a:r>
            <a:endParaRPr sz="2400" i="0" u="none" strike="noStrike" cap="none">
              <a:solidFill>
                <a:schemeClr val="dk1"/>
              </a:solidFill>
              <a:latin typeface="Open Sans"/>
              <a:ea typeface="Open Sans"/>
              <a:cs typeface="Open Sans"/>
              <a:sym typeface="Open Sans"/>
            </a:endParaRPr>
          </a:p>
          <a:p>
            <a:pPr marL="381000" marR="0" lvl="0" indent="-381000" algn="l" rtl="0">
              <a:lnSpc>
                <a:spcPct val="100000"/>
              </a:lnSpc>
              <a:spcBef>
                <a:spcPts val="800"/>
              </a:spcBef>
              <a:spcAft>
                <a:spcPts val="0"/>
              </a:spcAft>
              <a:buClr>
                <a:schemeClr val="dk1"/>
              </a:buClr>
              <a:buSzPts val="2400"/>
              <a:buFont typeface="Arial"/>
              <a:buChar char="★"/>
            </a:pPr>
            <a:r>
              <a:rPr lang="en-US" sz="2400" i="0" u="none" strike="noStrike" cap="none">
                <a:solidFill>
                  <a:schemeClr val="dk1"/>
                </a:solidFill>
                <a:latin typeface="Open Sans"/>
                <a:ea typeface="Open Sans"/>
                <a:cs typeface="Open Sans"/>
                <a:sym typeface="Open Sans"/>
              </a:rPr>
              <a:t>Use icons and images that will resonate</a:t>
            </a:r>
            <a:endParaRPr sz="2400" i="0" u="none" strike="noStrike" cap="none">
              <a:solidFill>
                <a:schemeClr val="dk1"/>
              </a:solidFill>
              <a:latin typeface="Open Sans"/>
              <a:ea typeface="Open Sans"/>
              <a:cs typeface="Open Sans"/>
              <a:sym typeface="Open Sans"/>
            </a:endParaRPr>
          </a:p>
          <a:p>
            <a:pPr marL="381000" marR="0" lvl="0" indent="-381000" algn="l" rtl="0">
              <a:lnSpc>
                <a:spcPct val="100000"/>
              </a:lnSpc>
              <a:spcBef>
                <a:spcPts val="800"/>
              </a:spcBef>
              <a:spcAft>
                <a:spcPts val="0"/>
              </a:spcAft>
              <a:buClr>
                <a:schemeClr val="dk1"/>
              </a:buClr>
              <a:buSzPts val="2400"/>
              <a:buFont typeface="Arial"/>
              <a:buChar char="★"/>
            </a:pPr>
            <a:r>
              <a:rPr lang="en-US" sz="2400" i="0" u="none" strike="noStrike" cap="none">
                <a:solidFill>
                  <a:schemeClr val="dk1"/>
                </a:solidFill>
                <a:latin typeface="Open Sans"/>
                <a:ea typeface="Open Sans"/>
                <a:cs typeface="Open Sans"/>
                <a:sym typeface="Open Sans"/>
              </a:rPr>
              <a:t>Leave extra space; some translations are 1.25-1.5 times longer</a:t>
            </a:r>
            <a:endParaRPr sz="2400" i="0" u="none" strike="noStrike" cap="none">
              <a:solidFill>
                <a:schemeClr val="dk1"/>
              </a:solidFill>
              <a:latin typeface="Open Sans"/>
              <a:ea typeface="Open Sans"/>
              <a:cs typeface="Open Sans"/>
              <a:sym typeface="Open Sans"/>
            </a:endParaRPr>
          </a:p>
          <a:p>
            <a:pPr marL="381000" marR="0" lvl="0" indent="-381000" algn="l" rtl="0">
              <a:lnSpc>
                <a:spcPct val="100000"/>
              </a:lnSpc>
              <a:spcBef>
                <a:spcPts val="800"/>
              </a:spcBef>
              <a:spcAft>
                <a:spcPts val="0"/>
              </a:spcAft>
              <a:buClr>
                <a:schemeClr val="dk1"/>
              </a:buClr>
              <a:buSzPts val="2400"/>
              <a:buFont typeface="Arial"/>
              <a:buChar char="★"/>
            </a:pPr>
            <a:r>
              <a:rPr lang="en-US" sz="2400" i="0" u="none" strike="noStrike" cap="none">
                <a:solidFill>
                  <a:schemeClr val="dk1"/>
                </a:solidFill>
                <a:latin typeface="Open Sans"/>
                <a:ea typeface="Open Sans"/>
                <a:cs typeface="Open Sans"/>
                <a:sym typeface="Open Sans"/>
              </a:rPr>
              <a:t>Decide on format, </a:t>
            </a:r>
            <a:r>
              <a:rPr lang="en-US" sz="2400" i="1" u="none" strike="noStrike" cap="none">
                <a:solidFill>
                  <a:schemeClr val="dk1"/>
                </a:solidFill>
                <a:latin typeface="Open Sans"/>
                <a:ea typeface="Open Sans"/>
                <a:cs typeface="Open Sans"/>
                <a:sym typeface="Open Sans"/>
              </a:rPr>
              <a:t>e.g.</a:t>
            </a:r>
            <a:r>
              <a:rPr lang="en-US" sz="2400" i="0" u="none" strike="noStrike" cap="none">
                <a:solidFill>
                  <a:schemeClr val="dk1"/>
                </a:solidFill>
                <a:latin typeface="Open Sans"/>
                <a:ea typeface="Open Sans"/>
                <a:cs typeface="Open Sans"/>
                <a:sym typeface="Open Sans"/>
              </a:rPr>
              <a:t>, content in each language side-by-side, separate documents, etc.</a:t>
            </a:r>
            <a:endParaRPr sz="2400" i="0" u="none" strike="noStrike" cap="none">
              <a:solidFill>
                <a:schemeClr val="dk1"/>
              </a:solidFill>
              <a:latin typeface="Open Sans"/>
              <a:ea typeface="Open Sans"/>
              <a:cs typeface="Open Sans"/>
              <a:sym typeface="Open Sans"/>
            </a:endParaRPr>
          </a:p>
          <a:p>
            <a:pPr marL="381000" marR="0" lvl="0" indent="-381000" algn="l" rtl="0">
              <a:lnSpc>
                <a:spcPct val="100000"/>
              </a:lnSpc>
              <a:spcBef>
                <a:spcPts val="800"/>
              </a:spcBef>
              <a:spcAft>
                <a:spcPts val="800"/>
              </a:spcAft>
              <a:buClr>
                <a:schemeClr val="dk1"/>
              </a:buClr>
              <a:buSzPts val="2400"/>
              <a:buFont typeface="Arial"/>
              <a:buChar char="★"/>
            </a:pPr>
            <a:r>
              <a:rPr lang="en-US" sz="2400" i="0" u="none" strike="noStrike" cap="none">
                <a:solidFill>
                  <a:schemeClr val="dk1"/>
                </a:solidFill>
                <a:latin typeface="Open Sans"/>
                <a:ea typeface="Open Sans"/>
                <a:cs typeface="Open Sans"/>
                <a:sym typeface="Open Sans"/>
              </a:rPr>
              <a:t>Docs with special formatting or design may require additional steps/time</a:t>
            </a:r>
            <a:endParaRPr sz="240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B4F9A-74F9-AF61-465E-C09E840E0146}"/>
              </a:ext>
            </a:extLst>
          </p:cNvPr>
          <p:cNvSpPr>
            <a:spLocks noGrp="1"/>
          </p:cNvSpPr>
          <p:nvPr>
            <p:ph type="title"/>
          </p:nvPr>
        </p:nvSpPr>
        <p:spPr/>
        <p:txBody>
          <a:bodyPr>
            <a:normAutofit/>
          </a:bodyPr>
          <a:lstStyle/>
          <a:p>
            <a:r>
              <a:rPr lang="en-US" sz="3600"/>
              <a:t>Best Practices for Interpreting Traumatic Events</a:t>
            </a:r>
          </a:p>
        </p:txBody>
      </p:sp>
      <p:sp>
        <p:nvSpPr>
          <p:cNvPr id="3" name="Content Placeholder 2">
            <a:extLst>
              <a:ext uri="{FF2B5EF4-FFF2-40B4-BE49-F238E27FC236}">
                <a16:creationId xmlns:a16="http://schemas.microsoft.com/office/drawing/2014/main" id="{219B07AC-06B8-C16E-9E91-B889F5861CB8}"/>
              </a:ext>
            </a:extLst>
          </p:cNvPr>
          <p:cNvSpPr>
            <a:spLocks noGrp="1"/>
          </p:cNvSpPr>
          <p:nvPr>
            <p:ph idx="1"/>
          </p:nvPr>
        </p:nvSpPr>
        <p:spPr>
          <a:xfrm>
            <a:off x="838200" y="1539875"/>
            <a:ext cx="10515600" cy="4351338"/>
          </a:xfrm>
        </p:spPr>
        <p:txBody>
          <a:bodyPr vert="horz" lIns="91440" tIns="45720" rIns="91440" bIns="45720" rtlCol="0" anchor="t">
            <a:normAutofit fontScale="92500" lnSpcReduction="20000"/>
          </a:bodyPr>
          <a:lstStyle/>
          <a:p>
            <a:r>
              <a:rPr lang="en-US"/>
              <a:t>Remember to stay calm, empathetic and non-judgmental </a:t>
            </a:r>
          </a:p>
          <a:p>
            <a:pPr lvl="1">
              <a:buFont typeface="Courier New" panose="020B0604020202020204" pitchFamily="34" charset="0"/>
              <a:buChar char="o"/>
            </a:pPr>
            <a:r>
              <a:rPr lang="en-US"/>
              <a:t>This includes your body language! Be aware of things like crossed arms, facial expressions and more</a:t>
            </a:r>
          </a:p>
          <a:p>
            <a:r>
              <a:rPr lang="en-US"/>
              <a:t>You may have to interrupt your client if they are not pausing to allow you to interpret.</a:t>
            </a:r>
          </a:p>
          <a:p>
            <a:pPr lvl="1">
              <a:buFont typeface="Courier New" panose="020B0604020202020204" pitchFamily="34" charset="0"/>
              <a:buChar char="o"/>
            </a:pPr>
            <a:r>
              <a:rPr lang="en-US"/>
              <a:t>This is not going to feel good, but it is more important to be able to accurately interpret all their words!</a:t>
            </a:r>
          </a:p>
          <a:p>
            <a:r>
              <a:rPr lang="en-US"/>
              <a:t>Respond to the client like a human before you do so as an interpreter</a:t>
            </a:r>
          </a:p>
          <a:p>
            <a:r>
              <a:rPr lang="en-US"/>
              <a:t>Take breaks as need be—check in with the client, but don't be afraid to ask for breaks for yourself either! </a:t>
            </a:r>
          </a:p>
          <a:p>
            <a:endParaRPr lang="en-US"/>
          </a:p>
          <a:p>
            <a:pPr marL="0" indent="0">
              <a:buNone/>
            </a:pPr>
            <a:endParaRPr lang="en-US"/>
          </a:p>
        </p:txBody>
      </p:sp>
    </p:spTree>
    <p:extLst>
      <p:ext uri="{BB962C8B-B14F-4D97-AF65-F5344CB8AC3E}">
        <p14:creationId xmlns:p14="http://schemas.microsoft.com/office/powerpoint/2010/main" val="3676124593"/>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D72A4A-771D-4FE0-A07E-D0DAF4D6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448" y="447277"/>
            <a:ext cx="3294813" cy="5911481"/>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BB7246-8AFD-47FC-A1F4-491E01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940" y="438890"/>
            <a:ext cx="3294813" cy="591148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6DF2E7-0906-4F1E-9B28-48B1A4D8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308343"/>
            <a:ext cx="3294813" cy="59114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raphic 212">
            <a:extLst>
              <a:ext uri="{FF2B5EF4-FFF2-40B4-BE49-F238E27FC236}">
                <a16:creationId xmlns:a16="http://schemas.microsoft.com/office/drawing/2014/main" id="{684FEC42-F70A-4505-A5DF-EC67268FE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Graphic 212">
            <a:extLst>
              <a:ext uri="{FF2B5EF4-FFF2-40B4-BE49-F238E27FC236}">
                <a16:creationId xmlns:a16="http://schemas.microsoft.com/office/drawing/2014/main" id="{7D10AF26-17A2-4FA8-824A-F78507AF6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521B4F9A-74F9-AF61-465E-C09E840E0146}"/>
              </a:ext>
            </a:extLst>
          </p:cNvPr>
          <p:cNvSpPr>
            <a:spLocks noGrp="1"/>
          </p:cNvSpPr>
          <p:nvPr>
            <p:ph type="title"/>
          </p:nvPr>
        </p:nvSpPr>
        <p:spPr>
          <a:xfrm>
            <a:off x="838200" y="1195697"/>
            <a:ext cx="3105985" cy="4238118"/>
          </a:xfrm>
        </p:spPr>
        <p:txBody>
          <a:bodyPr>
            <a:normAutofit/>
          </a:bodyPr>
          <a:lstStyle/>
          <a:p>
            <a:r>
              <a:rPr lang="en-US" sz="3400"/>
              <a:t>Interpretation &amp; Identity</a:t>
            </a:r>
          </a:p>
        </p:txBody>
      </p:sp>
      <p:graphicFrame>
        <p:nvGraphicFramePr>
          <p:cNvPr id="5" name="Content Placeholder 2">
            <a:extLst>
              <a:ext uri="{FF2B5EF4-FFF2-40B4-BE49-F238E27FC236}">
                <a16:creationId xmlns:a16="http://schemas.microsoft.com/office/drawing/2014/main" id="{2CC6EDCB-87E5-14A5-15DC-CF1E20ED669E}"/>
              </a:ext>
            </a:extLst>
          </p:cNvPr>
          <p:cNvGraphicFramePr>
            <a:graphicFrameLocks noGrp="1"/>
          </p:cNvGraphicFramePr>
          <p:nvPr>
            <p:ph idx="1"/>
            <p:extLst>
              <p:ext uri="{D42A27DB-BD31-4B8C-83A1-F6EECF244321}">
                <p14:modId xmlns:p14="http://schemas.microsoft.com/office/powerpoint/2010/main" val="3478455087"/>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9585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9">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7" name="Freeform: Shape 11">
            <a:extLst>
              <a:ext uri="{FF2B5EF4-FFF2-40B4-BE49-F238E27FC236}">
                <a16:creationId xmlns:a16="http://schemas.microsoft.com/office/drawing/2014/main" id="{31CE7A08-2184-4B99-ABC0-B40CD1D3F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71489" cy="4096327"/>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C2E71CDE-1041-0D22-404D-862F31FAE5C8}"/>
              </a:ext>
            </a:extLst>
          </p:cNvPr>
          <p:cNvSpPr>
            <a:spLocks noGrp="1"/>
          </p:cNvSpPr>
          <p:nvPr>
            <p:ph type="title"/>
          </p:nvPr>
        </p:nvSpPr>
        <p:spPr>
          <a:xfrm>
            <a:off x="1102368" y="3306515"/>
            <a:ext cx="3826286" cy="3215373"/>
          </a:xfrm>
        </p:spPr>
        <p:txBody>
          <a:bodyPr>
            <a:normAutofit/>
          </a:bodyPr>
          <a:lstStyle/>
          <a:p>
            <a:pPr algn="ctr"/>
            <a:r>
              <a:rPr lang="en-US"/>
              <a:t>Welcome &amp; Purpose</a:t>
            </a:r>
          </a:p>
        </p:txBody>
      </p:sp>
      <p:sp>
        <p:nvSpPr>
          <p:cNvPr id="38"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9"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40" name="Freeform: Shape 17">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19">
            <a:extLst>
              <a:ext uri="{FF2B5EF4-FFF2-40B4-BE49-F238E27FC236}">
                <a16:creationId xmlns:a16="http://schemas.microsoft.com/office/drawing/2014/main" id="{2552FC29-9118-466F-940E-80C84EFDF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00654" y="4275786"/>
            <a:ext cx="2691346" cy="2582214"/>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Content Placeholder 2">
            <a:extLst>
              <a:ext uri="{FF2B5EF4-FFF2-40B4-BE49-F238E27FC236}">
                <a16:creationId xmlns:a16="http://schemas.microsoft.com/office/drawing/2014/main" id="{1DA78D63-073B-E7EB-21E0-4D5F4158B487}"/>
              </a:ext>
            </a:extLst>
          </p:cNvPr>
          <p:cNvSpPr>
            <a:spLocks noGrp="1"/>
          </p:cNvSpPr>
          <p:nvPr>
            <p:ph idx="1"/>
          </p:nvPr>
        </p:nvSpPr>
        <p:spPr>
          <a:xfrm>
            <a:off x="5211448" y="706508"/>
            <a:ext cx="5217173" cy="4351338"/>
          </a:xfrm>
        </p:spPr>
        <p:txBody>
          <a:bodyPr vert="horz" lIns="91440" tIns="45720" rIns="91440" bIns="45720" rtlCol="0" anchor="t">
            <a:normAutofit/>
          </a:bodyPr>
          <a:lstStyle/>
          <a:p>
            <a:pPr>
              <a:lnSpc>
                <a:spcPct val="100000"/>
              </a:lnSpc>
            </a:pPr>
            <a:r>
              <a:rPr lang="en-US" sz="2400"/>
              <a:t>For law firm personnel with little or no formal training on interpreting in pro bono matters</a:t>
            </a:r>
          </a:p>
          <a:p>
            <a:pPr>
              <a:lnSpc>
                <a:spcPct val="100000"/>
              </a:lnSpc>
            </a:pPr>
            <a:r>
              <a:rPr lang="en-US" sz="2400"/>
              <a:t>Providing an overview on interpretation basics for people who may be new to it</a:t>
            </a:r>
          </a:p>
          <a:p>
            <a:pPr>
              <a:lnSpc>
                <a:spcPct val="100000"/>
              </a:lnSpc>
            </a:pPr>
            <a:r>
              <a:rPr lang="en-US" sz="2400"/>
              <a:t>The start of a learning journey, not the end!</a:t>
            </a:r>
          </a:p>
          <a:p>
            <a:pPr>
              <a:lnSpc>
                <a:spcPct val="100000"/>
              </a:lnSpc>
            </a:pPr>
            <a:r>
              <a:rPr lang="en-US" sz="2400" b="1"/>
              <a:t>Thank you for interpreting on a pro bono case!</a:t>
            </a:r>
          </a:p>
          <a:p>
            <a:pPr>
              <a:lnSpc>
                <a:spcPct val="100000"/>
              </a:lnSpc>
            </a:pPr>
            <a:endParaRPr lang="en-US" sz="2400"/>
          </a:p>
          <a:p>
            <a:pPr marL="0" indent="0">
              <a:lnSpc>
                <a:spcPct val="100000"/>
              </a:lnSpc>
              <a:buNone/>
            </a:pPr>
            <a:endParaRPr lang="en-US" sz="2400"/>
          </a:p>
        </p:txBody>
      </p:sp>
      <p:grpSp>
        <p:nvGrpSpPr>
          <p:cNvPr id="4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3" name="Freeform: Shape 22">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4" name="Freeform: Shape 23">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5" name="Freeform: Shape 25">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35009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ABC2E-831E-BD52-B81B-92BE489EB302}"/>
              </a:ext>
            </a:extLst>
          </p:cNvPr>
          <p:cNvSpPr>
            <a:spLocks noGrp="1"/>
          </p:cNvSpPr>
          <p:nvPr>
            <p:ph type="title"/>
          </p:nvPr>
        </p:nvSpPr>
        <p:spPr>
          <a:xfrm>
            <a:off x="1963437" y="1159934"/>
            <a:ext cx="8059104" cy="3028072"/>
          </a:xfrm>
        </p:spPr>
        <p:txBody>
          <a:bodyPr vert="horz" lIns="91440" tIns="45720" rIns="91440" bIns="45720" rtlCol="0" anchor="b">
            <a:normAutofit/>
          </a:bodyPr>
          <a:lstStyle/>
          <a:p>
            <a:r>
              <a:rPr lang="en-US" sz="4700" b="1" kern="1200" cap="all" spc="1500" baseline="0">
                <a:solidFill>
                  <a:schemeClr val="tx1"/>
                </a:solidFill>
                <a:latin typeface="+mj-lt"/>
                <a:ea typeface="Source Sans Pro SemiBold" panose="020B0603030403020204" pitchFamily="34" charset="0"/>
                <a:cs typeface="+mj-cs"/>
              </a:rPr>
              <a:t>III. Working 			with 						The rest of 		the team</a:t>
            </a:r>
          </a:p>
        </p:txBody>
      </p:sp>
      <p:sp>
        <p:nvSpPr>
          <p:cNvPr id="3" name="Text Placeholder 2">
            <a:extLst>
              <a:ext uri="{FF2B5EF4-FFF2-40B4-BE49-F238E27FC236}">
                <a16:creationId xmlns:a16="http://schemas.microsoft.com/office/drawing/2014/main" id="{6589CA3F-51F9-BBC4-A59F-0CF9F67CB180}"/>
              </a:ext>
            </a:extLst>
          </p:cNvPr>
          <p:cNvSpPr>
            <a:spLocks noGrp="1"/>
          </p:cNvSpPr>
          <p:nvPr>
            <p:ph type="body" idx="1"/>
          </p:nvPr>
        </p:nvSpPr>
        <p:spPr>
          <a:xfrm>
            <a:off x="2886765" y="4280081"/>
            <a:ext cx="6418471" cy="1566152"/>
          </a:xfrm>
        </p:spPr>
        <p:txBody>
          <a:bodyPr vert="horz" lIns="91440" tIns="45720" rIns="91440" bIns="45720" rtlCol="0">
            <a:normAutofit/>
          </a:bodyPr>
          <a:lstStyle/>
          <a:p>
            <a:pPr algn="ctr">
              <a:lnSpc>
                <a:spcPct val="90000"/>
              </a:lnSpc>
            </a:pPr>
            <a:endParaRPr lang="en-US" sz="2400" kern="1200" cap="all" spc="400" baseline="0">
              <a:solidFill>
                <a:schemeClr val="tx1"/>
              </a:solidFill>
              <a:latin typeface="+mn-lt"/>
              <a:ea typeface="+mn-ea"/>
              <a:cs typeface="+mn-cs"/>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510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D72A4A-771D-4FE0-A07E-D0DAF4D6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448" y="447277"/>
            <a:ext cx="3294813" cy="5911481"/>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BB7246-8AFD-47FC-A1F4-491E01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940" y="438890"/>
            <a:ext cx="3294813" cy="591148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6DF2E7-0906-4F1E-9B28-48B1A4D8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308343"/>
            <a:ext cx="3294813" cy="59114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raphic 212">
            <a:extLst>
              <a:ext uri="{FF2B5EF4-FFF2-40B4-BE49-F238E27FC236}">
                <a16:creationId xmlns:a16="http://schemas.microsoft.com/office/drawing/2014/main" id="{684FEC42-F70A-4505-A5DF-EC67268FE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Graphic 212">
            <a:extLst>
              <a:ext uri="{FF2B5EF4-FFF2-40B4-BE49-F238E27FC236}">
                <a16:creationId xmlns:a16="http://schemas.microsoft.com/office/drawing/2014/main" id="{7D10AF26-17A2-4FA8-824A-F78507AF6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0E0BCE08-7DFC-AF5A-D0B2-BA857EA2F380}"/>
              </a:ext>
            </a:extLst>
          </p:cNvPr>
          <p:cNvSpPr>
            <a:spLocks noGrp="1"/>
          </p:cNvSpPr>
          <p:nvPr>
            <p:ph type="title"/>
          </p:nvPr>
        </p:nvSpPr>
        <p:spPr>
          <a:xfrm>
            <a:off x="838200" y="1195697"/>
            <a:ext cx="3105985" cy="4238118"/>
          </a:xfrm>
        </p:spPr>
        <p:txBody>
          <a:bodyPr>
            <a:normAutofit/>
          </a:bodyPr>
          <a:lstStyle/>
          <a:p>
            <a:r>
              <a:rPr lang="en-US" sz="4100"/>
              <a:t>You Matter &amp; Your Work as an Interpreter is Crucial to the Case!</a:t>
            </a:r>
          </a:p>
        </p:txBody>
      </p:sp>
      <p:graphicFrame>
        <p:nvGraphicFramePr>
          <p:cNvPr id="5" name="Content Placeholder 2">
            <a:extLst>
              <a:ext uri="{FF2B5EF4-FFF2-40B4-BE49-F238E27FC236}">
                <a16:creationId xmlns:a16="http://schemas.microsoft.com/office/drawing/2014/main" id="{B8C63125-9F62-0C49-BCFE-7FD10CDBFAE3}"/>
              </a:ext>
            </a:extLst>
          </p:cNvPr>
          <p:cNvGraphicFramePr>
            <a:graphicFrameLocks noGrp="1"/>
          </p:cNvGraphicFramePr>
          <p:nvPr>
            <p:ph idx="1"/>
            <p:extLst>
              <p:ext uri="{D42A27DB-BD31-4B8C-83A1-F6EECF244321}">
                <p14:modId xmlns:p14="http://schemas.microsoft.com/office/powerpoint/2010/main" val="1351571419"/>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7313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B5523EE-90D9-4CF8-96F2-CBFC11C54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531"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66A3179-AD28-4A0B-AF49-B177F4B19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547" y="1029607"/>
            <a:ext cx="4754948" cy="4754948"/>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Oval 29">
            <a:extLst>
              <a:ext uri="{FF2B5EF4-FFF2-40B4-BE49-F238E27FC236}">
                <a16:creationId xmlns:a16="http://schemas.microsoft.com/office/drawing/2014/main" id="{32BB3330-EA02-4FA9-B58F-AAC7762C9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5096" y="934855"/>
            <a:ext cx="4754948"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Graphic 212">
            <a:extLst>
              <a:ext uri="{FF2B5EF4-FFF2-40B4-BE49-F238E27FC236}">
                <a16:creationId xmlns:a16="http://schemas.microsoft.com/office/drawing/2014/main" id="{A107891B-442C-43CD-B909-A4714253A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2339"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Graphic 212">
            <a:extLst>
              <a:ext uri="{FF2B5EF4-FFF2-40B4-BE49-F238E27FC236}">
                <a16:creationId xmlns:a16="http://schemas.microsoft.com/office/drawing/2014/main" id="{958516B8-2D23-4511-B8C5-79180A4D0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2339"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Oval 35">
            <a:extLst>
              <a:ext uri="{FF2B5EF4-FFF2-40B4-BE49-F238E27FC236}">
                <a16:creationId xmlns:a16="http://schemas.microsoft.com/office/drawing/2014/main" id="{E3BEE693-6C9D-40AB-925E-0E339B1D1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48" y="4651811"/>
            <a:ext cx="429742" cy="429742"/>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EBA526E9-439B-4D9E-8A55-1D30C337E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48" y="4651811"/>
            <a:ext cx="429742" cy="429742"/>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EF499D1D-E480-B1B0-5331-A2B88B25B24C}"/>
              </a:ext>
            </a:extLst>
          </p:cNvPr>
          <p:cNvSpPr>
            <a:spLocks noGrp="1"/>
          </p:cNvSpPr>
          <p:nvPr>
            <p:ph type="title"/>
          </p:nvPr>
        </p:nvSpPr>
        <p:spPr>
          <a:xfrm>
            <a:off x="987890" y="1690851"/>
            <a:ext cx="3200400" cy="3391512"/>
          </a:xfrm>
        </p:spPr>
        <p:txBody>
          <a:bodyPr>
            <a:normAutofit/>
          </a:bodyPr>
          <a:lstStyle/>
          <a:p>
            <a:r>
              <a:rPr lang="en-US"/>
              <a:t>Talk to the Team</a:t>
            </a:r>
          </a:p>
        </p:txBody>
      </p:sp>
      <p:graphicFrame>
        <p:nvGraphicFramePr>
          <p:cNvPr id="5" name="Content Placeholder 2">
            <a:extLst>
              <a:ext uri="{FF2B5EF4-FFF2-40B4-BE49-F238E27FC236}">
                <a16:creationId xmlns:a16="http://schemas.microsoft.com/office/drawing/2014/main" id="{D7E882A6-185A-4BB8-D0F7-CD9FFC910C19}"/>
              </a:ext>
            </a:extLst>
          </p:cNvPr>
          <p:cNvGraphicFramePr>
            <a:graphicFrameLocks noGrp="1"/>
          </p:cNvGraphicFramePr>
          <p:nvPr>
            <p:ph idx="1"/>
            <p:extLst>
              <p:ext uri="{D42A27DB-BD31-4B8C-83A1-F6EECF244321}">
                <p14:modId xmlns:p14="http://schemas.microsoft.com/office/powerpoint/2010/main" val="1153483269"/>
              </p:ext>
            </p:extLst>
          </p:nvPr>
        </p:nvGraphicFramePr>
        <p:xfrm>
          <a:off x="5479786" y="447277"/>
          <a:ext cx="58740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915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CB73D287-48F0-41E2-8B0B-DE4C7D175E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1348" y="5364542"/>
            <a:ext cx="1562428" cy="1493465"/>
            <a:chOff x="3121343" y="4864099"/>
            <a:chExt cx="2085971" cy="1993901"/>
          </a:xfrm>
          <a:solidFill>
            <a:schemeClr val="tx1"/>
          </a:solidFill>
        </p:grpSpPr>
        <p:sp>
          <p:nvSpPr>
            <p:cNvPr id="28" name="Freeform: Shape 27">
              <a:extLst>
                <a:ext uri="{FF2B5EF4-FFF2-40B4-BE49-F238E27FC236}">
                  <a16:creationId xmlns:a16="http://schemas.microsoft.com/office/drawing/2014/main" id="{FBC3C2F6-A83E-46F7-89F9-C282A9234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9" name="Freeform: Shape 28">
              <a:extLst>
                <a:ext uri="{FF2B5EF4-FFF2-40B4-BE49-F238E27FC236}">
                  <a16:creationId xmlns:a16="http://schemas.microsoft.com/office/drawing/2014/main" id="{8D78D60A-D765-47AF-BF8C-DD38B67493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0" name="Freeform: Shape 29">
              <a:extLst>
                <a:ext uri="{FF2B5EF4-FFF2-40B4-BE49-F238E27FC236}">
                  <a16:creationId xmlns:a16="http://schemas.microsoft.com/office/drawing/2014/main" id="{1B61CBF5-5283-4C6A-9049-AA88E1756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1" name="Freeform: Shape 30">
              <a:extLst>
                <a:ext uri="{FF2B5EF4-FFF2-40B4-BE49-F238E27FC236}">
                  <a16:creationId xmlns:a16="http://schemas.microsoft.com/office/drawing/2014/main" id="{97A00BB8-8401-4CFA-A40C-8A60D39AEF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2" name="Freeform: Shape 31">
              <a:extLst>
                <a:ext uri="{FF2B5EF4-FFF2-40B4-BE49-F238E27FC236}">
                  <a16:creationId xmlns:a16="http://schemas.microsoft.com/office/drawing/2014/main" id="{42F6FC59-F5F7-4ED5-8DCD-CF1060899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3" name="Freeform: Shape 32">
              <a:extLst>
                <a:ext uri="{FF2B5EF4-FFF2-40B4-BE49-F238E27FC236}">
                  <a16:creationId xmlns:a16="http://schemas.microsoft.com/office/drawing/2014/main" id="{C124749C-25FB-43F3-97CC-16D3738B1E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4" name="Freeform: Shape 33">
              <a:extLst>
                <a:ext uri="{FF2B5EF4-FFF2-40B4-BE49-F238E27FC236}">
                  <a16:creationId xmlns:a16="http://schemas.microsoft.com/office/drawing/2014/main" id="{43CAAC4D-89A7-40FC-A14D-14E7137A5D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Freeform: Shape 34">
              <a:extLst>
                <a:ext uri="{FF2B5EF4-FFF2-40B4-BE49-F238E27FC236}">
                  <a16:creationId xmlns:a16="http://schemas.microsoft.com/office/drawing/2014/main" id="{09F8FFC8-0941-4853-894E-6FBB72564C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6" name="Freeform: Shape 35">
              <a:extLst>
                <a:ext uri="{FF2B5EF4-FFF2-40B4-BE49-F238E27FC236}">
                  <a16:creationId xmlns:a16="http://schemas.microsoft.com/office/drawing/2014/main" id="{784F021A-2C9B-422B-8408-BB819B314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7" name="Freeform: Shape 36">
              <a:extLst>
                <a:ext uri="{FF2B5EF4-FFF2-40B4-BE49-F238E27FC236}">
                  <a16:creationId xmlns:a16="http://schemas.microsoft.com/office/drawing/2014/main" id="{353138C4-3227-4945-9CE8-AF90A759DD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8" name="Freeform: Shape 37">
              <a:extLst>
                <a:ext uri="{FF2B5EF4-FFF2-40B4-BE49-F238E27FC236}">
                  <a16:creationId xmlns:a16="http://schemas.microsoft.com/office/drawing/2014/main" id="{EC9C4482-176D-49FB-BFC0-2DCD9283E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3" name="Freeform: Shape 38">
              <a:extLst>
                <a:ext uri="{FF2B5EF4-FFF2-40B4-BE49-F238E27FC236}">
                  <a16:creationId xmlns:a16="http://schemas.microsoft.com/office/drawing/2014/main" id="{737D9F02-FC5F-4AA6-83BD-AE4EC012D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 name="Freeform: Shape 39">
              <a:extLst>
                <a:ext uri="{FF2B5EF4-FFF2-40B4-BE49-F238E27FC236}">
                  <a16:creationId xmlns:a16="http://schemas.microsoft.com/office/drawing/2014/main" id="{323DF942-E0FC-4481-99E4-5EDE1F76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sp>
        <p:nvSpPr>
          <p:cNvPr id="2" name="Title 1">
            <a:extLst>
              <a:ext uri="{FF2B5EF4-FFF2-40B4-BE49-F238E27FC236}">
                <a16:creationId xmlns:a16="http://schemas.microsoft.com/office/drawing/2014/main" id="{267A69EE-DF29-8349-CB6B-54361A38F914}"/>
              </a:ext>
            </a:extLst>
          </p:cNvPr>
          <p:cNvSpPr>
            <a:spLocks noGrp="1"/>
          </p:cNvSpPr>
          <p:nvPr>
            <p:ph type="title"/>
          </p:nvPr>
        </p:nvSpPr>
        <p:spPr>
          <a:xfrm>
            <a:off x="838200" y="1195697"/>
            <a:ext cx="3200400" cy="4238118"/>
          </a:xfrm>
        </p:spPr>
        <p:txBody>
          <a:bodyPr>
            <a:normAutofit/>
          </a:bodyPr>
          <a:lstStyle/>
          <a:p>
            <a:r>
              <a:rPr lang="en-US"/>
              <a:t>Before you Interpret</a:t>
            </a:r>
          </a:p>
        </p:txBody>
      </p:sp>
      <p:sp>
        <p:nvSpPr>
          <p:cNvPr id="42" name="Freeform: Shape 41">
            <a:extLst>
              <a:ext uri="{FF2B5EF4-FFF2-40B4-BE49-F238E27FC236}">
                <a16:creationId xmlns:a16="http://schemas.microsoft.com/office/drawing/2014/main" id="{3CCA69EF-E8B5-4598-BEAD-258F15765D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5862"/>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4" name="Freeform: Shape 43">
            <a:extLst>
              <a:ext uri="{FF2B5EF4-FFF2-40B4-BE49-F238E27FC236}">
                <a16:creationId xmlns:a16="http://schemas.microsoft.com/office/drawing/2014/main" id="{685D65ED-8248-4E7D-AF41-C2685CAE7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0894"/>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EEE9B7B-C139-3332-6DBE-0A4684A6C154}"/>
              </a:ext>
            </a:extLst>
          </p:cNvPr>
          <p:cNvGraphicFramePr>
            <a:graphicFrameLocks noGrp="1"/>
          </p:cNvGraphicFramePr>
          <p:nvPr>
            <p:ph idx="1"/>
            <p:extLst>
              <p:ext uri="{D42A27DB-BD31-4B8C-83A1-F6EECF244321}">
                <p14:modId xmlns:p14="http://schemas.microsoft.com/office/powerpoint/2010/main" val="3494601340"/>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7607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759"/>
        <p:cNvGrpSpPr/>
        <p:nvPr/>
      </p:nvGrpSpPr>
      <p:grpSpPr>
        <a:xfrm>
          <a:off x="0" y="0"/>
          <a:ext cx="0" cy="0"/>
          <a:chOff x="0" y="0"/>
          <a:chExt cx="0" cy="0"/>
        </a:xfrm>
      </p:grpSpPr>
      <p:grpSp>
        <p:nvGrpSpPr>
          <p:cNvPr id="3771"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3772" name="Freeform: Shape 3771">
              <a:extLst>
                <a:ext uri="{FF2B5EF4-FFF2-40B4-BE49-F238E27FC236}">
                  <a16:creationId xmlns:a16="http://schemas.microsoft.com/office/drawing/2014/main" id="{B5E13483-2FB6-4753-8402-06FDC349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73" name="Freeform: Shape 3772">
              <a:extLst>
                <a:ext uri="{FF2B5EF4-FFF2-40B4-BE49-F238E27FC236}">
                  <a16:creationId xmlns:a16="http://schemas.microsoft.com/office/drawing/2014/main" id="{88F0DF22-F640-4002-B783-DF1C6A9473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74" name="Freeform: Shape 3773">
              <a:extLst>
                <a:ext uri="{FF2B5EF4-FFF2-40B4-BE49-F238E27FC236}">
                  <a16:creationId xmlns:a16="http://schemas.microsoft.com/office/drawing/2014/main" id="{9C2787B8-7984-4332-B611-D3D3DE898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75" name="Freeform: Shape 3774">
              <a:extLst>
                <a:ext uri="{FF2B5EF4-FFF2-40B4-BE49-F238E27FC236}">
                  <a16:creationId xmlns:a16="http://schemas.microsoft.com/office/drawing/2014/main" id="{5AF3646C-B3D7-4F57-8FD2-CD93CEB392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76" name="Freeform: Shape 3775">
              <a:extLst>
                <a:ext uri="{FF2B5EF4-FFF2-40B4-BE49-F238E27FC236}">
                  <a16:creationId xmlns:a16="http://schemas.microsoft.com/office/drawing/2014/main" id="{C65FA7DA-93A0-43A4-834C-0F1BB9806A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778" name="Oval 3777">
            <a:extLst>
              <a:ext uri="{FF2B5EF4-FFF2-40B4-BE49-F238E27FC236}">
                <a16:creationId xmlns:a16="http://schemas.microsoft.com/office/drawing/2014/main" id="{104332FF-8349-42A5-B5C8-5EE3825CE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3780" name="Rectangle 377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782" name="Oval 3781">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3011211"/>
            <a:ext cx="3474943" cy="3474943"/>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60" name="Google Shape;3760;p137"/>
          <p:cNvSpPr txBox="1">
            <a:spLocks noGrp="1"/>
          </p:cNvSpPr>
          <p:nvPr>
            <p:ph type="title" idx="4294967295"/>
          </p:nvPr>
        </p:nvSpPr>
        <p:spPr>
          <a:xfrm>
            <a:off x="838201" y="3579484"/>
            <a:ext cx="3267256" cy="2474102"/>
          </a:xfrm>
          <a:prstGeom prst="rect">
            <a:avLst/>
          </a:prstGeom>
        </p:spPr>
        <p:txBody>
          <a:bodyPr spcFirstLastPara="1" vert="horz" lIns="91440" tIns="45720" rIns="91440" bIns="45720" rtlCol="0" anchor="ctr" anchorCtr="0">
            <a:normAutofit/>
          </a:bodyPr>
          <a:lstStyle/>
          <a:p>
            <a:pPr marL="0" lvl="0" indent="0" algn="ctr">
              <a:spcAft>
                <a:spcPts val="0"/>
              </a:spcAft>
              <a:buSzPts val="4800"/>
            </a:pPr>
            <a:r>
              <a:rPr lang="en-US" sz="3300"/>
              <a:t>During the Session</a:t>
            </a:r>
            <a:br>
              <a:rPr lang="en-US" sz="3300"/>
            </a:br>
            <a:endParaRPr lang="en-US" sz="3300"/>
          </a:p>
        </p:txBody>
      </p:sp>
      <p:pic>
        <p:nvPicPr>
          <p:cNvPr id="3765" name="Google Shape;3765;p137" descr="Customer review"/>
          <p:cNvPicPr preferRelativeResize="0"/>
          <p:nvPr/>
        </p:nvPicPr>
        <p:blipFill rotWithShape="1">
          <a:blip r:embed="rId3"/>
          <a:srcRect r="4" b="4"/>
          <a:stretch/>
        </p:blipFill>
        <p:spPr>
          <a:xfrm>
            <a:off x="222667" y="735775"/>
            <a:ext cx="2040115" cy="2040115"/>
          </a:xfrm>
          <a:custGeom>
            <a:avLst/>
            <a:gdLst/>
            <a:ahLst/>
            <a:cxnLst/>
            <a:rect l="l" t="t" r="r" b="b"/>
            <a:pathLst>
              <a:path w="2255084" h="2255084">
                <a:moveTo>
                  <a:pt x="1127542" y="0"/>
                </a:moveTo>
                <a:cubicBezTo>
                  <a:pt x="1750266" y="0"/>
                  <a:pt x="2255084" y="504818"/>
                  <a:pt x="2255084" y="1127542"/>
                </a:cubicBezTo>
                <a:cubicBezTo>
                  <a:pt x="2255084" y="1750266"/>
                  <a:pt x="1750266" y="2255084"/>
                  <a:pt x="1127542" y="2255084"/>
                </a:cubicBezTo>
                <a:cubicBezTo>
                  <a:pt x="504818" y="2255084"/>
                  <a:pt x="0" y="1750266"/>
                  <a:pt x="0" y="1127542"/>
                </a:cubicBezTo>
                <a:cubicBezTo>
                  <a:pt x="0" y="504818"/>
                  <a:pt x="504818" y="0"/>
                  <a:pt x="1127542" y="0"/>
                </a:cubicBezTo>
                <a:close/>
              </a:path>
            </a:pathLst>
          </a:custGeom>
          <a:noFill/>
        </p:spPr>
      </p:pic>
      <p:pic>
        <p:nvPicPr>
          <p:cNvPr id="3766" name="Google Shape;3766;p137"/>
          <p:cNvPicPr preferRelativeResize="0"/>
          <p:nvPr/>
        </p:nvPicPr>
        <p:blipFill rotWithShape="1">
          <a:blip r:embed="rId4"/>
          <a:srcRect r="-4" b="-4"/>
          <a:stretch/>
        </p:blipFill>
        <p:spPr>
          <a:xfrm flipH="1">
            <a:off x="2367813" y="168131"/>
            <a:ext cx="1705963" cy="1705963"/>
          </a:xfrm>
          <a:custGeom>
            <a:avLst/>
            <a:gdLst/>
            <a:ahLst/>
            <a:cxnLst/>
            <a:rect l="l" t="t" r="r" b="b"/>
            <a:pathLst>
              <a:path w="2228656" h="2228656">
                <a:moveTo>
                  <a:pt x="1114328" y="0"/>
                </a:moveTo>
                <a:cubicBezTo>
                  <a:pt x="1729754" y="0"/>
                  <a:pt x="2228656" y="498902"/>
                  <a:pt x="2228656" y="1114328"/>
                </a:cubicBezTo>
                <a:cubicBezTo>
                  <a:pt x="2228656" y="1729754"/>
                  <a:pt x="1729754" y="2228656"/>
                  <a:pt x="1114328" y="2228656"/>
                </a:cubicBezTo>
                <a:cubicBezTo>
                  <a:pt x="498902" y="2228656"/>
                  <a:pt x="0" y="1729754"/>
                  <a:pt x="0" y="1114328"/>
                </a:cubicBezTo>
                <a:cubicBezTo>
                  <a:pt x="0" y="498902"/>
                  <a:pt x="498902" y="0"/>
                  <a:pt x="1114328" y="0"/>
                </a:cubicBezTo>
                <a:close/>
              </a:path>
            </a:pathLst>
          </a:custGeom>
          <a:noFill/>
        </p:spPr>
      </p:pic>
      <p:grpSp>
        <p:nvGrpSpPr>
          <p:cNvPr id="3784"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6976" y="3037805"/>
            <a:ext cx="1291642" cy="429215"/>
            <a:chOff x="2504802" y="1755501"/>
            <a:chExt cx="1598829" cy="531293"/>
          </a:xfrm>
          <a:solidFill>
            <a:schemeClr val="tx1"/>
          </a:solidFill>
        </p:grpSpPr>
        <p:sp>
          <p:nvSpPr>
            <p:cNvPr id="3785" name="Freeform: Shape 3784">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786" name="Freeform: Shape 3785">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3788"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08153" y="2074611"/>
            <a:ext cx="1330536" cy="1330521"/>
            <a:chOff x="5734037" y="3067039"/>
            <a:chExt cx="724483" cy="724489"/>
          </a:xfrm>
          <a:solidFill>
            <a:schemeClr val="tx1"/>
          </a:solidFill>
        </p:grpSpPr>
        <p:sp>
          <p:nvSpPr>
            <p:cNvPr id="3789" name="Freeform: Shape 3788">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90" name="Freeform: Shape 3789">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91" name="Freeform: Shape 3790">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2" name="Freeform: Shape 3791">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3" name="Freeform: Shape 3792">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4" name="Freeform: Shape 3793">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95" name="Freeform: Shape 3794">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796" name="Freeform: Shape 3795">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97" name="Freeform: Shape 3796">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98" name="Freeform: Shape 3797">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99" name="Freeform: Shape 3798">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00" name="Freeform: Shape 3799">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01" name="Freeform: Shape 3800">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02" name="Freeform: Shape 3801">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03" name="Freeform: Shape 3802">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04" name="Freeform: Shape 3803">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05" name="Freeform: Shape 3804">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6" name="Freeform: Shape 3805">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7" name="Freeform: Shape 3806">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08" name="Freeform: Shape 3807">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09" name="Freeform: Shape 3808">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0" name="Freeform: Shape 3809">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11" name="Freeform: Shape 3810">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2" name="Freeform: Shape 3811">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3" name="Freeform: Shape 3812">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4" name="Freeform: Shape 3813">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5" name="Freeform: Shape 3814">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6" name="Freeform: Shape 3815">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17" name="Freeform: Shape 3816">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18" name="Freeform: Shape 3817">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19" name="Freeform: Shape 3818">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0" name="Freeform: Shape 3819">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1" name="Freeform: Shape 3820">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2" name="Freeform: Shape 3821">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3" name="Freeform: Shape 3822">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24" name="Freeform: Shape 3823">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25" name="Freeform: Shape 3824">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6" name="Freeform: Shape 3825">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7" name="Freeform: Shape 3826">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8" name="Freeform: Shape 3827">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29" name="Freeform: Shape 3828">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0" name="Freeform: Shape 3829">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31" name="Freeform: Shape 3830">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32" name="Freeform: Shape 3831">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3" name="Freeform: Shape 3832">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4" name="Freeform: Shape 3833">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5" name="Freeform: Shape 3834">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6" name="Freeform: Shape 3835">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7" name="Freeform: Shape 3836">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38" name="Freeform: Shape 3837">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39" name="Freeform: Shape 3838">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0" name="Freeform: Shape 3839">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841" name="Freeform: Shape 3840">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42" name="Freeform: Shape 3841">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843" name="Freeform: Shape 3842">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44" name="Freeform: Shape 3843">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5" name="Freeform: Shape 3844">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6" name="Freeform: Shape 3845">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47" name="Freeform: Shape 3846">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48" name="Freeform: Shape 3847">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849" name="Freeform: Shape 3848">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50" name="Freeform: Shape 3849">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1" name="Freeform: Shape 3850">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2" name="Freeform: Shape 3851">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53" name="Freeform: Shape 3852">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54" name="Freeform: Shape 3853">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55" name="Freeform: Shape 3854">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56" name="Freeform: Shape 3855">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7" name="Freeform: Shape 3856">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58" name="Freeform: Shape 3857">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59" name="Freeform: Shape 3858">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0" name="Freeform: Shape 3859">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861" name="Freeform: Shape 3860">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2" name="Freeform: Shape 3861">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3" name="Freeform: Shape 3862">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4" name="Freeform: Shape 3863">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65" name="Freeform: Shape 3864">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6" name="Freeform: Shape 3865">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67" name="Freeform: Shape 3866">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68" name="Freeform: Shape 3867">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69" name="Freeform: Shape 3868">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0" name="Freeform: Shape 3869">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871" name="Freeform: Shape 3870">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72" name="Freeform: Shape 3871">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873" name="Freeform: Shape 3872">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4" name="Freeform: Shape 3873">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5" name="Freeform: Shape 3874">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6" name="Freeform: Shape 3875">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877" name="Freeform: Shape 3876">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78" name="Freeform: Shape 3877">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879" name="Freeform: Shape 3878">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80" name="Freeform: Shape 3879">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881" name="Freeform: Shape 3880">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82" name="Freeform: Shape 3881">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3" name="Freeform: Shape 3882">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4" name="Freeform: Shape 3883">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5" name="Freeform: Shape 3884">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886" name="Freeform: Shape 3885">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887" name="Freeform: Shape 3886">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88" name="Freeform: Shape 3887">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89" name="Freeform: Shape 3888">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0" name="Freeform: Shape 3889">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1" name="Freeform: Shape 3890">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2" name="Freeform: Shape 3891">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893" name="Freeform: Shape 3892">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4" name="Freeform: Shape 3893">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895" name="Freeform: Shape 3894">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6" name="Freeform: Shape 3895">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7" name="Freeform: Shape 3896">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8" name="Freeform: Shape 3897">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99" name="Freeform: Shape 3898">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0" name="Freeform: Shape 3899">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1" name="Freeform: Shape 3900">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02" name="Freeform: Shape 3901">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3" name="Freeform: Shape 3902">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4" name="Freeform: Shape 3903">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5" name="Freeform: Shape 3904">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6" name="Freeform: Shape 3905">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7" name="Freeform: Shape 3906">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08" name="Freeform: Shape 3907">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09" name="Freeform: Shape 3908">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0" name="Freeform: Shape 3909">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1" name="Freeform: Shape 3910">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2" name="Freeform: Shape 3911">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3" name="Freeform: Shape 3912">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4" name="Freeform: Shape 3913">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15" name="Freeform: Shape 3914">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916" name="Freeform: Shape 3915">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17" name="Freeform: Shape 3916">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8" name="Freeform: Shape 3917">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19" name="Freeform: Shape 3918">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20" name="Freeform: Shape 3919">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21" name="Freeform: Shape 3920">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22" name="Freeform: Shape 3921">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3" name="Freeform: Shape 3922">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4" name="Freeform: Shape 3923">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925" name="Freeform: Shape 3924">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926" name="Freeform: Shape 3925">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927" name="Freeform: Shape 3926">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928" name="Freeform: Shape 3927">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29" name="Freeform: Shape 3928">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0" name="Freeform: Shape 3929">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31" name="Freeform: Shape 3930">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2" name="Freeform: Shape 3931">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33" name="Freeform: Shape 3932">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934" name="Freeform: Shape 3933">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5" name="Freeform: Shape 3934">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6" name="Freeform: Shape 3935">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37" name="Freeform: Shape 3936">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38" name="Freeform: Shape 3937">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39" name="Freeform: Shape 3938">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0" name="Freeform: Shape 3939">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1" name="Freeform: Shape 3940">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2" name="Freeform: Shape 3941">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43" name="Freeform: Shape 3942">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4" name="Freeform: Shape 3943">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45" name="Freeform: Shape 3944">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6" name="Freeform: Shape 3945">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7" name="Freeform: Shape 3946">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48" name="Freeform: Shape 3947">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949" name="Freeform: Shape 3948">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0" name="Freeform: Shape 3949">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951" name="Freeform: Shape 3950">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52" name="Freeform: Shape 3951">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3" name="Freeform: Shape 3952">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4" name="Freeform: Shape 3953">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955" name="Freeform: Shape 3954">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56" name="Freeform: Shape 3955">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957" name="Freeform: Shape 3956">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sp>
        <p:nvSpPr>
          <p:cNvPr id="3761" name="Google Shape;3761;p137"/>
          <p:cNvSpPr txBox="1">
            <a:spLocks noGrp="1"/>
          </p:cNvSpPr>
          <p:nvPr>
            <p:ph type="body" idx="4294967295"/>
          </p:nvPr>
        </p:nvSpPr>
        <p:spPr>
          <a:xfrm>
            <a:off x="4918264" y="257734"/>
            <a:ext cx="7132107" cy="6599359"/>
          </a:xfrm>
          <a:prstGeom prst="rect">
            <a:avLst/>
          </a:prstGeom>
        </p:spPr>
        <p:txBody>
          <a:bodyPr spcFirstLastPara="1" vert="horz" lIns="91440" tIns="45720" rIns="91440" bIns="45720" rtlCol="0" anchor="ctr" anchorCtr="0">
            <a:normAutofit/>
          </a:bodyPr>
          <a:lstStyle/>
          <a:p>
            <a:pPr marL="381000" lvl="2">
              <a:lnSpc>
                <a:spcPct val="90000"/>
              </a:lnSpc>
              <a:spcBef>
                <a:spcPts val="1300"/>
              </a:spcBef>
              <a:spcAft>
                <a:spcPts val="0"/>
              </a:spcAft>
              <a:buClr>
                <a:schemeClr val="dk1"/>
              </a:buClr>
              <a:buSzPts val="2100"/>
            </a:pPr>
            <a:r>
              <a:rPr lang="en-US">
                <a:sym typeface="Open Sans"/>
              </a:rPr>
              <a:t>The role of the interpreter is to repeat </a:t>
            </a:r>
            <a:r>
              <a:rPr lang="en-US" i="1">
                <a:sym typeface="Open Sans"/>
              </a:rPr>
              <a:t>everything</a:t>
            </a:r>
            <a:r>
              <a:rPr lang="en-US">
                <a:sym typeface="Open Sans"/>
              </a:rPr>
              <a:t> said in the other language as accurately as possible. Interpreters can’t answer questions or provide opinions.</a:t>
            </a:r>
          </a:p>
          <a:p>
            <a:pPr marL="381000" lvl="2">
              <a:lnSpc>
                <a:spcPct val="90000"/>
              </a:lnSpc>
              <a:spcBef>
                <a:spcPts val="1300"/>
              </a:spcBef>
              <a:buClr>
                <a:schemeClr val="dk1"/>
              </a:buClr>
              <a:buSzPts val="2100"/>
            </a:pPr>
            <a:r>
              <a:rPr lang="en-US">
                <a:sym typeface="Open Sans"/>
              </a:rPr>
              <a:t>The interpreter will maintain confidentiality about everything that is discussed. </a:t>
            </a:r>
            <a:endParaRPr lang="en-US"/>
          </a:p>
          <a:p>
            <a:pPr marL="381000" lvl="2">
              <a:lnSpc>
                <a:spcPct val="90000"/>
              </a:lnSpc>
              <a:spcBef>
                <a:spcPts val="1300"/>
              </a:spcBef>
              <a:spcAft>
                <a:spcPts val="0"/>
              </a:spcAft>
              <a:buClr>
                <a:schemeClr val="dk1"/>
              </a:buClr>
              <a:buSzPts val="2100"/>
            </a:pPr>
            <a:r>
              <a:rPr lang="en-US">
                <a:sym typeface="Open Sans"/>
              </a:rPr>
              <a:t>People should speak clearly at a moderate pace.</a:t>
            </a:r>
            <a:endParaRPr lang="en-US"/>
          </a:p>
          <a:p>
            <a:pPr marL="381000" lvl="2">
              <a:lnSpc>
                <a:spcPct val="90000"/>
              </a:lnSpc>
              <a:spcBef>
                <a:spcPts val="1300"/>
              </a:spcBef>
              <a:buClr>
                <a:schemeClr val="dk1"/>
              </a:buClr>
              <a:buSzPts val="2100"/>
            </a:pPr>
            <a:r>
              <a:rPr lang="en-US">
                <a:sym typeface="Open Sans"/>
              </a:rPr>
              <a:t>Each party should say 2-3 sentences at a time and then wait for the interpreter to transmit the message. The interpreter should signal if they need a pause or clarification. Each party should wait for the interpreter to finish speaking before continuing the conversation. </a:t>
            </a:r>
            <a:endParaRPr lang="en-US"/>
          </a:p>
          <a:p>
            <a:pPr marL="381000" lvl="2">
              <a:lnSpc>
                <a:spcPct val="90000"/>
              </a:lnSpc>
              <a:spcBef>
                <a:spcPts val="1300"/>
              </a:spcBef>
              <a:buClr>
                <a:schemeClr val="dk1"/>
              </a:buClr>
              <a:buSzPts val="2100"/>
            </a:pPr>
            <a:r>
              <a:rPr lang="en-US">
                <a:sym typeface="Open Sans"/>
              </a:rPr>
              <a:t>Don’t interrupt or speak at the same time as anyone else. </a:t>
            </a:r>
            <a:endParaRPr lang="en-US"/>
          </a:p>
          <a:p>
            <a:pPr marL="381000" lvl="2">
              <a:lnSpc>
                <a:spcPct val="90000"/>
              </a:lnSpc>
              <a:spcBef>
                <a:spcPts val="1300"/>
              </a:spcBef>
              <a:buClr>
                <a:schemeClr val="dk1"/>
              </a:buClr>
              <a:buSzPts val="2100"/>
            </a:pPr>
            <a:r>
              <a:rPr lang="en-US">
                <a:sym typeface="Open Sans"/>
              </a:rPr>
              <a:t>The parties should be encouraged and positioned to look and speak directly to each other, not to the interpreter. </a:t>
            </a:r>
            <a:endParaRPr lang="en-US"/>
          </a:p>
          <a:p>
            <a:pPr marL="190500" lvl="0">
              <a:lnSpc>
                <a:spcPct val="90000"/>
              </a:lnSpc>
              <a:spcBef>
                <a:spcPts val="1300"/>
              </a:spcBef>
              <a:spcAft>
                <a:spcPts val="0"/>
              </a:spcAft>
              <a:buSzPts val="2400"/>
            </a:pPr>
            <a:endParaRPr lang="en-US" sz="1400">
              <a:sym typeface="Open Sans"/>
            </a:endParaRPr>
          </a:p>
        </p:txBody>
      </p:sp>
      <p:sp>
        <p:nvSpPr>
          <p:cNvPr id="3762" name="Google Shape;3762;p137"/>
          <p:cNvSpPr txBox="1">
            <a:spLocks noGrp="1"/>
          </p:cNvSpPr>
          <p:nvPr>
            <p:ph type="sldNum" idx="12"/>
          </p:nvPr>
        </p:nvSpPr>
        <p:spPr>
          <a:xfrm>
            <a:off x="8610600" y="6356350"/>
            <a:ext cx="2743200"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None/>
            </a:pPr>
            <a:fld id="{00000000-1234-1234-1234-123412341234}" type="slidenum">
              <a:rPr lang="en-US"/>
              <a:pPr lvl="0" indent="0">
                <a:spcBef>
                  <a:spcPts val="0"/>
                </a:spcBef>
                <a:spcAft>
                  <a:spcPts val="600"/>
                </a:spcAft>
                <a:buNone/>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EC95-71C9-4445-94F7-24C6B9D97C64}"/>
              </a:ext>
            </a:extLst>
          </p:cNvPr>
          <p:cNvSpPr>
            <a:spLocks noGrp="1"/>
          </p:cNvSpPr>
          <p:nvPr>
            <p:ph type="title"/>
          </p:nvPr>
        </p:nvSpPr>
        <p:spPr>
          <a:xfrm>
            <a:off x="838200" y="147411"/>
            <a:ext cx="10515600" cy="1325563"/>
          </a:xfrm>
        </p:spPr>
        <p:txBody>
          <a:bodyPr/>
          <a:lstStyle/>
          <a:p>
            <a:r>
              <a:rPr lang="en-US"/>
              <a:t>Introduction to the client	</a:t>
            </a:r>
          </a:p>
        </p:txBody>
      </p:sp>
      <p:sp>
        <p:nvSpPr>
          <p:cNvPr id="3" name="Content Placeholder 2">
            <a:extLst>
              <a:ext uri="{FF2B5EF4-FFF2-40B4-BE49-F238E27FC236}">
                <a16:creationId xmlns:a16="http://schemas.microsoft.com/office/drawing/2014/main" id="{37D66970-373B-4D94-861F-120C552F836B}"/>
              </a:ext>
            </a:extLst>
          </p:cNvPr>
          <p:cNvSpPr>
            <a:spLocks noGrp="1"/>
          </p:cNvSpPr>
          <p:nvPr>
            <p:ph idx="1"/>
          </p:nvPr>
        </p:nvSpPr>
        <p:spPr>
          <a:xfrm>
            <a:off x="838200" y="1349375"/>
            <a:ext cx="10814957" cy="5018088"/>
          </a:xfrm>
        </p:spPr>
        <p:txBody>
          <a:bodyPr vert="horz" lIns="91440" tIns="45720" rIns="91440" bIns="45720" rtlCol="0" anchor="t">
            <a:normAutofit fontScale="70000" lnSpcReduction="20000"/>
          </a:bodyPr>
          <a:lstStyle/>
          <a:p>
            <a:r>
              <a:rPr lang="en-US"/>
              <a:t>"Hello my name is Juana Perez, and I'll be interpreting for you between English and Spanish. I work with your attorney in the finance department, so I'm not a lawyer myself."</a:t>
            </a:r>
          </a:p>
          <a:p>
            <a:pPr lvl="1">
              <a:buFont typeface="Courier New" panose="020B0604020202020204" pitchFamily="34" charset="0"/>
              <a:buChar char="o"/>
            </a:pPr>
            <a:r>
              <a:rPr lang="en-US"/>
              <a:t>Name, languages, and professional affiliation/clarify your role</a:t>
            </a:r>
          </a:p>
          <a:p>
            <a:r>
              <a:rPr lang="en-US"/>
              <a:t>"During this session, please speak directly to the attorney, and I'll interpret everything you say as you say it." </a:t>
            </a:r>
          </a:p>
          <a:p>
            <a:pPr lvl="1">
              <a:buFont typeface="Courier New" panose="020B0604020202020204" pitchFamily="34" charset="0"/>
              <a:buChar char="o"/>
            </a:pPr>
            <a:r>
              <a:rPr lang="en-US"/>
              <a:t>Set up norms for the conversation and clearly define your role</a:t>
            </a:r>
          </a:p>
          <a:p>
            <a:r>
              <a:rPr lang="en-US"/>
              <a:t>"It's helpful to me if you speak in short sentences and pause often so I have time to understand and interpret. If I need you to pause, I'll raise my hand."</a:t>
            </a:r>
          </a:p>
          <a:p>
            <a:pPr lvl="1">
              <a:buFont typeface="Courier New" panose="020B0604020202020204" pitchFamily="34" charset="0"/>
              <a:buChar char="o"/>
            </a:pPr>
            <a:r>
              <a:rPr lang="en-US"/>
              <a:t>Explain your own needs, and especially how this might be different from a regular conversation</a:t>
            </a:r>
          </a:p>
          <a:p>
            <a:r>
              <a:rPr lang="en-US"/>
              <a:t>"Everything I hear or say in this meeting will be confidential, just like with your attorney." </a:t>
            </a:r>
          </a:p>
          <a:p>
            <a:pPr lvl="1">
              <a:buFont typeface="Courier New" panose="020B0604020202020204" pitchFamily="34" charset="0"/>
              <a:buChar char="o"/>
            </a:pPr>
            <a:r>
              <a:rPr lang="en-US"/>
              <a:t>Ethics and confidentiality reminder</a:t>
            </a:r>
          </a:p>
          <a:p>
            <a:r>
              <a:rPr lang="en-US"/>
              <a:t>"Can you understand me ok? Do you have any questions?"</a:t>
            </a:r>
          </a:p>
          <a:p>
            <a:pPr lvl="1">
              <a:buFont typeface="Courier New" panose="020B0604020202020204" pitchFamily="34" charset="0"/>
              <a:buChar char="o"/>
            </a:pPr>
            <a:r>
              <a:rPr lang="en-US"/>
              <a:t>Language and content comprehension check. </a:t>
            </a:r>
          </a:p>
          <a:p>
            <a:endParaRPr lang="en-US"/>
          </a:p>
        </p:txBody>
      </p:sp>
    </p:spTree>
    <p:extLst>
      <p:ext uri="{BB962C8B-B14F-4D97-AF65-F5344CB8AC3E}">
        <p14:creationId xmlns:p14="http://schemas.microsoft.com/office/powerpoint/2010/main" val="2578894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788639" y="4348784"/>
            <a:ext cx="6093231" cy="646652"/>
          </a:xfrm>
          <a:prstGeom prst="rect">
            <a:avLst/>
          </a:prstGeom>
        </p:spPr>
        <p:txBody>
          <a:bodyPr lIns="0" tIns="0" rIns="0" bIns="0" rtlCol="0" anchor="t">
            <a:spAutoFit/>
          </a:bodyPr>
          <a:lstStyle/>
          <a:p>
            <a:pPr>
              <a:lnSpc>
                <a:spcPts val="2613"/>
              </a:lnSpc>
            </a:pPr>
            <a:r>
              <a:rPr lang="en-US" sz="1866" spc="93">
                <a:latin typeface="Agrandir"/>
              </a:rPr>
              <a:t>Let the client know they can ask for that, or advocate for a break yourself</a:t>
            </a:r>
          </a:p>
        </p:txBody>
      </p:sp>
      <p:sp>
        <p:nvSpPr>
          <p:cNvPr id="5" name="TextBox 5"/>
          <p:cNvSpPr txBox="1"/>
          <p:nvPr/>
        </p:nvSpPr>
        <p:spPr>
          <a:xfrm>
            <a:off x="788639" y="639243"/>
            <a:ext cx="4333466" cy="408253"/>
          </a:xfrm>
          <a:prstGeom prst="rect">
            <a:avLst/>
          </a:prstGeom>
        </p:spPr>
        <p:txBody>
          <a:bodyPr lIns="0" tIns="0" rIns="0" bIns="0" rtlCol="0" anchor="t">
            <a:spAutoFit/>
          </a:bodyPr>
          <a:lstStyle/>
          <a:p>
            <a:pPr>
              <a:lnSpc>
                <a:spcPts val="3360"/>
              </a:lnSpc>
              <a:spcBef>
                <a:spcPct val="0"/>
              </a:spcBef>
            </a:pPr>
            <a:r>
              <a:rPr lang="en-US" sz="2400" spc="239">
                <a:latin typeface="Agrandir"/>
              </a:rPr>
              <a:t>ESTABLISH TRUST</a:t>
            </a:r>
          </a:p>
        </p:txBody>
      </p:sp>
      <p:sp>
        <p:nvSpPr>
          <p:cNvPr id="6" name="TextBox 6"/>
          <p:cNvSpPr txBox="1"/>
          <p:nvPr/>
        </p:nvSpPr>
        <p:spPr>
          <a:xfrm>
            <a:off x="788639" y="2290537"/>
            <a:ext cx="5826467" cy="408253"/>
          </a:xfrm>
          <a:prstGeom prst="rect">
            <a:avLst/>
          </a:prstGeom>
        </p:spPr>
        <p:txBody>
          <a:bodyPr lIns="0" tIns="0" rIns="0" bIns="0" rtlCol="0" anchor="t">
            <a:spAutoFit/>
          </a:bodyPr>
          <a:lstStyle/>
          <a:p>
            <a:pPr>
              <a:lnSpc>
                <a:spcPts val="3360"/>
              </a:lnSpc>
            </a:pPr>
            <a:r>
              <a:rPr lang="en-US" sz="2400" spc="239">
                <a:latin typeface="Hatton Bold"/>
              </a:rPr>
              <a:t>EXPLAIN YOUR PROCESS</a:t>
            </a:r>
          </a:p>
        </p:txBody>
      </p:sp>
      <p:sp>
        <p:nvSpPr>
          <p:cNvPr id="7" name="TextBox 7"/>
          <p:cNvSpPr txBox="1"/>
          <p:nvPr/>
        </p:nvSpPr>
        <p:spPr>
          <a:xfrm>
            <a:off x="788639" y="3971594"/>
            <a:ext cx="5315350" cy="408253"/>
          </a:xfrm>
          <a:prstGeom prst="rect">
            <a:avLst/>
          </a:prstGeom>
        </p:spPr>
        <p:txBody>
          <a:bodyPr lIns="0" tIns="0" rIns="0" bIns="0" rtlCol="0" anchor="t">
            <a:spAutoFit/>
          </a:bodyPr>
          <a:lstStyle/>
          <a:p>
            <a:pPr>
              <a:lnSpc>
                <a:spcPts val="3360"/>
              </a:lnSpc>
            </a:pPr>
            <a:r>
              <a:rPr lang="en-US" sz="2400" spc="239">
                <a:latin typeface="Hatton Bold"/>
              </a:rPr>
              <a:t>TAKE BREAKS</a:t>
            </a:r>
          </a:p>
        </p:txBody>
      </p:sp>
      <p:sp>
        <p:nvSpPr>
          <p:cNvPr id="8" name="TextBox 8"/>
          <p:cNvSpPr txBox="1"/>
          <p:nvPr/>
        </p:nvSpPr>
        <p:spPr>
          <a:xfrm>
            <a:off x="788639" y="984683"/>
            <a:ext cx="6093231" cy="980076"/>
          </a:xfrm>
          <a:prstGeom prst="rect">
            <a:avLst/>
          </a:prstGeom>
        </p:spPr>
        <p:txBody>
          <a:bodyPr lIns="0" tIns="0" rIns="0" bIns="0" rtlCol="0" anchor="t">
            <a:spAutoFit/>
          </a:bodyPr>
          <a:lstStyle/>
          <a:p>
            <a:pPr>
              <a:lnSpc>
                <a:spcPts val="2613"/>
              </a:lnSpc>
            </a:pPr>
            <a:r>
              <a:rPr lang="en-US" sz="1850" spc="93">
                <a:latin typeface="avenir lte"/>
              </a:rPr>
              <a:t>Being non-judgmental, getting details right, and being communicative can help you establish trust with your client. </a:t>
            </a:r>
            <a:endParaRPr lang="en-US" sz="1866" spc="93">
              <a:latin typeface="Agrandir"/>
            </a:endParaRPr>
          </a:p>
        </p:txBody>
      </p:sp>
      <p:sp>
        <p:nvSpPr>
          <p:cNvPr id="9" name="AutoShape 9"/>
          <p:cNvSpPr/>
          <p:nvPr/>
        </p:nvSpPr>
        <p:spPr>
          <a:xfrm flipV="1">
            <a:off x="8551140" y="2676627"/>
            <a:ext cx="3346277" cy="12700"/>
          </a:xfrm>
          <a:prstGeom prst="line">
            <a:avLst/>
          </a:prstGeom>
          <a:ln w="38100" cap="flat">
            <a:solidFill>
              <a:srgbClr val="FFFFFF"/>
            </a:solidFill>
            <a:prstDash val="solid"/>
            <a:headEnd type="none" w="sm" len="sm"/>
            <a:tailEnd type="none" w="sm" len="sm"/>
          </a:ln>
        </p:spPr>
        <p:txBody>
          <a:bodyPr/>
          <a:lstStyle/>
          <a:p>
            <a:endParaRPr lang="en-US" sz="1200"/>
          </a:p>
        </p:txBody>
      </p:sp>
      <p:sp>
        <p:nvSpPr>
          <p:cNvPr id="11" name="TextBox 11"/>
          <p:cNvSpPr txBox="1"/>
          <p:nvPr/>
        </p:nvSpPr>
        <p:spPr>
          <a:xfrm>
            <a:off x="788639" y="2666457"/>
            <a:ext cx="6093231" cy="980076"/>
          </a:xfrm>
          <a:prstGeom prst="rect">
            <a:avLst/>
          </a:prstGeom>
        </p:spPr>
        <p:txBody>
          <a:bodyPr lIns="0" tIns="0" rIns="0" bIns="0" rtlCol="0" anchor="t">
            <a:spAutoFit/>
          </a:bodyPr>
          <a:lstStyle/>
          <a:p>
            <a:pPr>
              <a:lnSpc>
                <a:spcPts val="2613"/>
              </a:lnSpc>
            </a:pPr>
            <a:r>
              <a:rPr lang="en-US" sz="1850" spc="93">
                <a:latin typeface="Agrandir"/>
              </a:rPr>
              <a:t>Tell your client clearly at the beginning of the session what you need, and explain that you may need to interrupt if they speak for too long</a:t>
            </a:r>
            <a:endParaRPr lang="en-US" sz="1866" spc="93">
              <a:latin typeface="Agrandir"/>
            </a:endParaRPr>
          </a:p>
        </p:txBody>
      </p:sp>
      <p:sp>
        <p:nvSpPr>
          <p:cNvPr id="12" name="TextBox 12"/>
          <p:cNvSpPr txBox="1"/>
          <p:nvPr/>
        </p:nvSpPr>
        <p:spPr>
          <a:xfrm>
            <a:off x="788639" y="5329628"/>
            <a:ext cx="5315350" cy="408253"/>
          </a:xfrm>
          <a:prstGeom prst="rect">
            <a:avLst/>
          </a:prstGeom>
        </p:spPr>
        <p:txBody>
          <a:bodyPr lIns="0" tIns="0" rIns="0" bIns="0" rtlCol="0" anchor="t">
            <a:spAutoFit/>
          </a:bodyPr>
          <a:lstStyle/>
          <a:p>
            <a:pPr>
              <a:lnSpc>
                <a:spcPts val="3360"/>
              </a:lnSpc>
            </a:pPr>
            <a:r>
              <a:rPr lang="en-US" sz="2400" spc="239">
                <a:latin typeface="Hatton Bold"/>
              </a:rPr>
              <a:t>BE HUMAN</a:t>
            </a:r>
          </a:p>
        </p:txBody>
      </p:sp>
      <p:sp>
        <p:nvSpPr>
          <p:cNvPr id="13" name="TextBox 13"/>
          <p:cNvSpPr txBox="1"/>
          <p:nvPr/>
        </p:nvSpPr>
        <p:spPr>
          <a:xfrm>
            <a:off x="788639" y="5607123"/>
            <a:ext cx="6093231" cy="646652"/>
          </a:xfrm>
          <a:prstGeom prst="rect">
            <a:avLst/>
          </a:prstGeom>
        </p:spPr>
        <p:txBody>
          <a:bodyPr lIns="0" tIns="0" rIns="0" bIns="0" rtlCol="0" anchor="t">
            <a:spAutoFit/>
          </a:bodyPr>
          <a:lstStyle/>
          <a:p>
            <a:pPr>
              <a:lnSpc>
                <a:spcPts val="2613"/>
              </a:lnSpc>
            </a:pPr>
            <a:r>
              <a:rPr lang="en-US" sz="1850" spc="93">
                <a:latin typeface="Agrandir"/>
              </a:rPr>
              <a:t>Respond to your client like a human, even if it falls outside the bounds of the usual interpreter relationship</a:t>
            </a:r>
          </a:p>
        </p:txBody>
      </p:sp>
      <p:sp>
        <p:nvSpPr>
          <p:cNvPr id="10" name="Google Shape;3760;p137">
            <a:extLst>
              <a:ext uri="{FF2B5EF4-FFF2-40B4-BE49-F238E27FC236}">
                <a16:creationId xmlns:a16="http://schemas.microsoft.com/office/drawing/2014/main" id="{A4488FBF-0FD7-1B0B-2356-D4D83A33B9D3}"/>
              </a:ext>
            </a:extLst>
          </p:cNvPr>
          <p:cNvSpPr txBox="1">
            <a:spLocks/>
          </p:cNvSpPr>
          <p:nvPr/>
        </p:nvSpPr>
        <p:spPr>
          <a:xfrm>
            <a:off x="8271295" y="473975"/>
            <a:ext cx="3267256" cy="2474102"/>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buSzPts val="4800"/>
            </a:pPr>
            <a:r>
              <a:rPr lang="en-US" sz="4800"/>
              <a:t>During the Session</a:t>
            </a:r>
            <a:br>
              <a:rPr lang="en-US" sz="4800"/>
            </a:br>
            <a:endParaRPr lang="en-US" sz="4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430921" y="679622"/>
            <a:ext cx="6377936" cy="408253"/>
          </a:xfrm>
          <a:prstGeom prst="rect">
            <a:avLst/>
          </a:prstGeom>
        </p:spPr>
        <p:txBody>
          <a:bodyPr lIns="0" tIns="0" rIns="0" bIns="0" rtlCol="0" anchor="t">
            <a:spAutoFit/>
          </a:bodyPr>
          <a:lstStyle/>
          <a:p>
            <a:pPr>
              <a:lnSpc>
                <a:spcPts val="3360"/>
              </a:lnSpc>
              <a:spcBef>
                <a:spcPct val="0"/>
              </a:spcBef>
            </a:pPr>
            <a:r>
              <a:rPr lang="en-US" sz="2400" spc="239">
                <a:latin typeface="Hatton Bold"/>
              </a:rPr>
              <a:t>DURING BREAKS</a:t>
            </a:r>
          </a:p>
        </p:txBody>
      </p:sp>
      <p:sp>
        <p:nvSpPr>
          <p:cNvPr id="4" name="TextBox 4"/>
          <p:cNvSpPr txBox="1"/>
          <p:nvPr/>
        </p:nvSpPr>
        <p:spPr>
          <a:xfrm>
            <a:off x="5439114" y="2521048"/>
            <a:ext cx="6067086" cy="408253"/>
          </a:xfrm>
          <a:prstGeom prst="rect">
            <a:avLst/>
          </a:prstGeom>
        </p:spPr>
        <p:txBody>
          <a:bodyPr wrap="square" lIns="0" tIns="0" rIns="0" bIns="0" rtlCol="0" anchor="t">
            <a:spAutoFit/>
          </a:bodyPr>
          <a:lstStyle/>
          <a:p>
            <a:pPr>
              <a:lnSpc>
                <a:spcPts val="3360"/>
              </a:lnSpc>
            </a:pPr>
            <a:r>
              <a:rPr lang="en-US" sz="2400" spc="239">
                <a:latin typeface="Hatton Bold"/>
              </a:rPr>
              <a:t>TAP OUT IF YOU NEED TO</a:t>
            </a:r>
          </a:p>
        </p:txBody>
      </p:sp>
      <p:sp>
        <p:nvSpPr>
          <p:cNvPr id="5" name="TextBox 5"/>
          <p:cNvSpPr txBox="1"/>
          <p:nvPr/>
        </p:nvSpPr>
        <p:spPr>
          <a:xfrm>
            <a:off x="5430922" y="4774182"/>
            <a:ext cx="5315350" cy="844270"/>
          </a:xfrm>
          <a:prstGeom prst="rect">
            <a:avLst/>
          </a:prstGeom>
        </p:spPr>
        <p:txBody>
          <a:bodyPr lIns="0" tIns="0" rIns="0" bIns="0" rtlCol="0" anchor="t">
            <a:spAutoFit/>
          </a:bodyPr>
          <a:lstStyle/>
          <a:p>
            <a:pPr>
              <a:lnSpc>
                <a:spcPts val="3360"/>
              </a:lnSpc>
            </a:pPr>
            <a:r>
              <a:rPr lang="en-US" sz="2400" spc="239">
                <a:latin typeface="Hatton Bold"/>
              </a:rPr>
              <a:t>IF YOU DRAW A BLANK-DON'T PANIC! </a:t>
            </a:r>
          </a:p>
        </p:txBody>
      </p:sp>
      <p:sp>
        <p:nvSpPr>
          <p:cNvPr id="6" name="TextBox 6"/>
          <p:cNvSpPr txBox="1"/>
          <p:nvPr/>
        </p:nvSpPr>
        <p:spPr>
          <a:xfrm>
            <a:off x="5451561" y="2957231"/>
            <a:ext cx="5845866" cy="1313501"/>
          </a:xfrm>
          <a:prstGeom prst="rect">
            <a:avLst/>
          </a:prstGeom>
        </p:spPr>
        <p:txBody>
          <a:bodyPr wrap="square" lIns="0" tIns="0" rIns="0" bIns="0" rtlCol="0" anchor="t">
            <a:spAutoFit/>
          </a:bodyPr>
          <a:lstStyle/>
          <a:p>
            <a:pPr>
              <a:lnSpc>
                <a:spcPts val="2613"/>
              </a:lnSpc>
            </a:pPr>
            <a:r>
              <a:rPr lang="en-US" sz="1866" spc="93">
                <a:latin typeface="Agrandir"/>
              </a:rPr>
              <a:t>If you realize you're having a hard time, or not able to continue your session, excuse yourself as calmly as you can and reach out to the client ASAP with additional resources </a:t>
            </a:r>
          </a:p>
        </p:txBody>
      </p:sp>
      <p:sp>
        <p:nvSpPr>
          <p:cNvPr id="7" name="TextBox 7"/>
          <p:cNvSpPr txBox="1"/>
          <p:nvPr/>
        </p:nvSpPr>
        <p:spPr>
          <a:xfrm>
            <a:off x="5443367" y="1092395"/>
            <a:ext cx="6203772" cy="979564"/>
          </a:xfrm>
          <a:prstGeom prst="rect">
            <a:avLst/>
          </a:prstGeom>
        </p:spPr>
        <p:txBody>
          <a:bodyPr wrap="square" lIns="0" tIns="0" rIns="0" bIns="0" rtlCol="0" anchor="t">
            <a:spAutoFit/>
          </a:bodyPr>
          <a:lstStyle/>
          <a:p>
            <a:pPr>
              <a:lnSpc>
                <a:spcPts val="2613"/>
              </a:lnSpc>
            </a:pPr>
            <a:r>
              <a:rPr lang="en-US" sz="1850" spc="93">
                <a:latin typeface="Agrandir"/>
              </a:rPr>
              <a:t>Focus on your body and its needs. Do breathing exercises, drink some water, eat a snack, take a walk, get some fresh air, or stretch to ground yourself. </a:t>
            </a:r>
            <a:endParaRPr lang="en-US" sz="1866" spc="93">
              <a:latin typeface="Agrandir"/>
            </a:endParaRPr>
          </a:p>
        </p:txBody>
      </p:sp>
      <p:sp>
        <p:nvSpPr>
          <p:cNvPr id="8" name="TextBox 8"/>
          <p:cNvSpPr txBox="1"/>
          <p:nvPr/>
        </p:nvSpPr>
        <p:spPr>
          <a:xfrm>
            <a:off x="1138519" y="449040"/>
            <a:ext cx="4757664" cy="1282402"/>
          </a:xfrm>
          <a:prstGeom prst="rect">
            <a:avLst/>
          </a:prstGeom>
        </p:spPr>
        <p:txBody>
          <a:bodyPr lIns="0" tIns="0" rIns="0" bIns="0" rtlCol="0" anchor="t">
            <a:spAutoFit/>
          </a:bodyPr>
          <a:lstStyle/>
          <a:p>
            <a:pPr>
              <a:lnSpc>
                <a:spcPts val="4956"/>
              </a:lnSpc>
            </a:pPr>
            <a:r>
              <a:rPr lang="en-US" sz="4200" spc="113">
                <a:latin typeface="Hatton Black"/>
              </a:rPr>
              <a:t>DURING </a:t>
            </a:r>
          </a:p>
          <a:p>
            <a:pPr>
              <a:lnSpc>
                <a:spcPts val="4956"/>
              </a:lnSpc>
            </a:pPr>
            <a:r>
              <a:rPr lang="en-US" sz="4200" spc="113">
                <a:latin typeface="Hatton Black"/>
              </a:rPr>
              <a:t>THE SESSION</a:t>
            </a:r>
          </a:p>
        </p:txBody>
      </p:sp>
      <p:sp>
        <p:nvSpPr>
          <p:cNvPr id="9" name="AutoShape 9"/>
          <p:cNvSpPr/>
          <p:nvPr/>
        </p:nvSpPr>
        <p:spPr>
          <a:xfrm flipV="1">
            <a:off x="557800" y="2478125"/>
            <a:ext cx="3346277" cy="12700"/>
          </a:xfrm>
          <a:prstGeom prst="line">
            <a:avLst/>
          </a:prstGeom>
          <a:ln w="38100" cap="flat">
            <a:solidFill>
              <a:srgbClr val="FFFFFF"/>
            </a:solidFill>
            <a:prstDash val="solid"/>
            <a:headEnd type="none" w="sm" len="sm"/>
            <a:tailEnd type="none" w="sm" len="sm"/>
          </a:ln>
        </p:spPr>
        <p:txBody>
          <a:bodyPr/>
          <a:lstStyle/>
          <a:p>
            <a:endParaRPr lang="en-US"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5838" y="288578"/>
            <a:ext cx="5581420" cy="2467449"/>
            <a:chOff x="0" y="0"/>
            <a:chExt cx="2205005" cy="974795"/>
          </a:xfrm>
        </p:grpSpPr>
        <p:sp>
          <p:nvSpPr>
            <p:cNvPr id="3" name="Freeform 3"/>
            <p:cNvSpPr/>
            <p:nvPr/>
          </p:nvSpPr>
          <p:spPr>
            <a:xfrm>
              <a:off x="0" y="0"/>
              <a:ext cx="2205006" cy="974795"/>
            </a:xfrm>
            <a:prstGeom prst="roundRect">
              <a:avLst/>
            </a:prstGeom>
            <a:solidFill>
              <a:schemeClr val="accent1">
                <a:lumMod val="40000"/>
                <a:lumOff val="60000"/>
              </a:schemeClr>
            </a:solidFill>
            <a:ln>
              <a:noFill/>
            </a:ln>
          </p:spPr>
          <p:txBody>
            <a:bodyPr/>
            <a:lstStyle/>
            <a:p>
              <a:endParaRPr lang="en-US" sz="1200"/>
            </a:p>
          </p:txBody>
        </p:sp>
        <p:sp>
          <p:nvSpPr>
            <p:cNvPr id="4" name="TextBox 4"/>
            <p:cNvSpPr txBox="1"/>
            <p:nvPr/>
          </p:nvSpPr>
          <p:spPr>
            <a:xfrm>
              <a:off x="38100" y="19050"/>
              <a:ext cx="2128805" cy="917645"/>
            </a:xfrm>
            <a:prstGeom prst="roundRect">
              <a:avLst/>
            </a:prstGeom>
            <a:solidFill>
              <a:schemeClr val="accent1">
                <a:lumMod val="40000"/>
                <a:lumOff val="60000"/>
              </a:schemeClr>
            </a:solidFill>
            <a:ln>
              <a:noFill/>
            </a:ln>
          </p:spPr>
          <p:txBody>
            <a:bodyPr lIns="33867" tIns="33867" rIns="33867" bIns="33867" rtlCol="0" anchor="ctr"/>
            <a:lstStyle/>
            <a:p>
              <a:pPr algn="ctr">
                <a:lnSpc>
                  <a:spcPts val="1888"/>
                </a:lnSpc>
              </a:pPr>
              <a:endParaRPr sz="1200"/>
            </a:p>
          </p:txBody>
        </p:sp>
      </p:grpSp>
      <p:grpSp>
        <p:nvGrpSpPr>
          <p:cNvPr id="5" name="Group 5"/>
          <p:cNvGrpSpPr/>
          <p:nvPr/>
        </p:nvGrpSpPr>
        <p:grpSpPr>
          <a:xfrm>
            <a:off x="6258387" y="288578"/>
            <a:ext cx="5581420" cy="2467449"/>
            <a:chOff x="0" y="0"/>
            <a:chExt cx="2205005" cy="974795"/>
          </a:xfrm>
        </p:grpSpPr>
        <p:sp>
          <p:nvSpPr>
            <p:cNvPr id="6" name="Freeform 6"/>
            <p:cNvSpPr/>
            <p:nvPr/>
          </p:nvSpPr>
          <p:spPr>
            <a:xfrm>
              <a:off x="0" y="0"/>
              <a:ext cx="2205006" cy="974795"/>
            </a:xfrm>
            <a:prstGeom prst="roundRect">
              <a:avLst/>
            </a:prstGeom>
            <a:solidFill>
              <a:schemeClr val="accent1">
                <a:lumMod val="40000"/>
                <a:lumOff val="60000"/>
              </a:schemeClr>
            </a:solidFill>
          </p:spPr>
          <p:txBody>
            <a:bodyPr/>
            <a:lstStyle/>
            <a:p>
              <a:endParaRPr lang="en-US" sz="1200"/>
            </a:p>
          </p:txBody>
        </p:sp>
        <p:sp>
          <p:nvSpPr>
            <p:cNvPr id="7" name="TextBox 7"/>
            <p:cNvSpPr txBox="1"/>
            <p:nvPr/>
          </p:nvSpPr>
          <p:spPr>
            <a:xfrm>
              <a:off x="38100" y="19050"/>
              <a:ext cx="2128805" cy="917645"/>
            </a:xfrm>
            <a:prstGeom prst="roundRect">
              <a:avLst/>
            </a:prstGeom>
            <a:solidFill>
              <a:schemeClr val="accent1">
                <a:lumMod val="40000"/>
                <a:lumOff val="60000"/>
              </a:schemeClr>
            </a:solidFill>
          </p:spPr>
          <p:txBody>
            <a:bodyPr lIns="33867" tIns="33867" rIns="33867" bIns="33867" rtlCol="0" anchor="ctr"/>
            <a:lstStyle/>
            <a:p>
              <a:pPr algn="ctr">
                <a:lnSpc>
                  <a:spcPts val="1888"/>
                </a:lnSpc>
              </a:pPr>
              <a:endParaRPr sz="1200"/>
            </a:p>
          </p:txBody>
        </p:sp>
      </p:grpSp>
      <p:grpSp>
        <p:nvGrpSpPr>
          <p:cNvPr id="8" name="Group 8"/>
          <p:cNvGrpSpPr/>
          <p:nvPr/>
        </p:nvGrpSpPr>
        <p:grpSpPr>
          <a:xfrm>
            <a:off x="305838" y="4034664"/>
            <a:ext cx="5581420" cy="2467449"/>
            <a:chOff x="0" y="0"/>
            <a:chExt cx="2205005" cy="974795"/>
          </a:xfrm>
        </p:grpSpPr>
        <p:sp>
          <p:nvSpPr>
            <p:cNvPr id="9" name="Freeform 9"/>
            <p:cNvSpPr/>
            <p:nvPr/>
          </p:nvSpPr>
          <p:spPr>
            <a:xfrm>
              <a:off x="0" y="0"/>
              <a:ext cx="2205006" cy="974795"/>
            </a:xfrm>
            <a:prstGeom prst="roundRect">
              <a:avLst/>
            </a:prstGeom>
            <a:solidFill>
              <a:schemeClr val="accent1">
                <a:lumMod val="40000"/>
                <a:lumOff val="60000"/>
              </a:schemeClr>
            </a:solidFill>
          </p:spPr>
          <p:txBody>
            <a:bodyPr/>
            <a:lstStyle/>
            <a:p>
              <a:endParaRPr lang="en-US" sz="1200"/>
            </a:p>
          </p:txBody>
        </p:sp>
        <p:sp>
          <p:nvSpPr>
            <p:cNvPr id="10" name="TextBox 10"/>
            <p:cNvSpPr txBox="1"/>
            <p:nvPr/>
          </p:nvSpPr>
          <p:spPr>
            <a:xfrm>
              <a:off x="38100" y="19050"/>
              <a:ext cx="2128805" cy="917645"/>
            </a:xfrm>
            <a:prstGeom prst="roundRect">
              <a:avLst/>
            </a:prstGeom>
            <a:solidFill>
              <a:schemeClr val="accent1">
                <a:lumMod val="40000"/>
                <a:lumOff val="60000"/>
              </a:schemeClr>
            </a:solidFill>
          </p:spPr>
          <p:txBody>
            <a:bodyPr lIns="33867" tIns="33867" rIns="33867" bIns="33867" rtlCol="0" anchor="ctr"/>
            <a:lstStyle/>
            <a:p>
              <a:pPr algn="ctr">
                <a:lnSpc>
                  <a:spcPts val="1888"/>
                </a:lnSpc>
              </a:pPr>
              <a:endParaRPr sz="1200"/>
            </a:p>
          </p:txBody>
        </p:sp>
      </p:grpSp>
      <p:grpSp>
        <p:nvGrpSpPr>
          <p:cNvPr id="11" name="Group 11"/>
          <p:cNvGrpSpPr/>
          <p:nvPr/>
        </p:nvGrpSpPr>
        <p:grpSpPr>
          <a:xfrm>
            <a:off x="6258387" y="4034664"/>
            <a:ext cx="5581420" cy="2467449"/>
            <a:chOff x="0" y="0"/>
            <a:chExt cx="2205005" cy="974795"/>
          </a:xfrm>
        </p:grpSpPr>
        <p:sp>
          <p:nvSpPr>
            <p:cNvPr id="12" name="Freeform 12"/>
            <p:cNvSpPr/>
            <p:nvPr/>
          </p:nvSpPr>
          <p:spPr>
            <a:xfrm>
              <a:off x="0" y="0"/>
              <a:ext cx="2205006" cy="974795"/>
            </a:xfrm>
            <a:prstGeom prst="roundRect">
              <a:avLst/>
            </a:prstGeom>
            <a:solidFill>
              <a:schemeClr val="accent1">
                <a:lumMod val="40000"/>
                <a:lumOff val="60000"/>
              </a:schemeClr>
            </a:solidFill>
          </p:spPr>
          <p:txBody>
            <a:bodyPr/>
            <a:lstStyle/>
            <a:p>
              <a:endParaRPr lang="en-US" sz="1200"/>
            </a:p>
          </p:txBody>
        </p:sp>
        <p:sp>
          <p:nvSpPr>
            <p:cNvPr id="13" name="TextBox 13"/>
            <p:cNvSpPr txBox="1"/>
            <p:nvPr/>
          </p:nvSpPr>
          <p:spPr>
            <a:xfrm>
              <a:off x="38100" y="19050"/>
              <a:ext cx="2128805" cy="917645"/>
            </a:xfrm>
            <a:prstGeom prst="roundRect">
              <a:avLst/>
            </a:prstGeom>
          </p:spPr>
          <p:txBody>
            <a:bodyPr lIns="33867" tIns="33867" rIns="33867" bIns="33867" rtlCol="0" anchor="ctr"/>
            <a:lstStyle/>
            <a:p>
              <a:pPr algn="ctr">
                <a:lnSpc>
                  <a:spcPts val="1888"/>
                </a:lnSpc>
              </a:pPr>
              <a:endParaRPr sz="1200"/>
            </a:p>
          </p:txBody>
        </p:sp>
      </p:grpSp>
      <p:sp>
        <p:nvSpPr>
          <p:cNvPr id="14" name="TextBox 14"/>
          <p:cNvSpPr txBox="1"/>
          <p:nvPr/>
        </p:nvSpPr>
        <p:spPr>
          <a:xfrm>
            <a:off x="1537669" y="505376"/>
            <a:ext cx="2819995" cy="397545"/>
          </a:xfrm>
          <a:prstGeom prst="rect">
            <a:avLst/>
          </a:prstGeom>
        </p:spPr>
        <p:txBody>
          <a:bodyPr lIns="0" tIns="0" rIns="0" bIns="0" rtlCol="0" anchor="t">
            <a:spAutoFit/>
          </a:bodyPr>
          <a:lstStyle/>
          <a:p>
            <a:pPr algn="ctr">
              <a:lnSpc>
                <a:spcPts val="3146"/>
              </a:lnSpc>
              <a:spcBef>
                <a:spcPct val="0"/>
              </a:spcBef>
            </a:pPr>
            <a:r>
              <a:rPr lang="en-US" sz="2666" spc="266">
                <a:solidFill>
                  <a:srgbClr val="000000"/>
                </a:solidFill>
                <a:latin typeface="Hatton Black"/>
              </a:rPr>
              <a:t>EXPANSION</a:t>
            </a:r>
          </a:p>
        </p:txBody>
      </p:sp>
      <p:sp>
        <p:nvSpPr>
          <p:cNvPr id="15" name="TextBox 15"/>
          <p:cNvSpPr txBox="1"/>
          <p:nvPr/>
        </p:nvSpPr>
        <p:spPr>
          <a:xfrm>
            <a:off x="7065181" y="460164"/>
            <a:ext cx="3806428" cy="397545"/>
          </a:xfrm>
          <a:prstGeom prst="rect">
            <a:avLst/>
          </a:prstGeom>
        </p:spPr>
        <p:txBody>
          <a:bodyPr lIns="0" tIns="0" rIns="0" bIns="0" rtlCol="0" anchor="t">
            <a:spAutoFit/>
          </a:bodyPr>
          <a:lstStyle/>
          <a:p>
            <a:pPr algn="ctr">
              <a:lnSpc>
                <a:spcPts val="3146"/>
              </a:lnSpc>
              <a:spcBef>
                <a:spcPct val="0"/>
              </a:spcBef>
            </a:pPr>
            <a:r>
              <a:rPr lang="en-US" sz="2666" spc="266">
                <a:solidFill>
                  <a:srgbClr val="000000"/>
                </a:solidFill>
                <a:latin typeface="Hatton Black"/>
              </a:rPr>
              <a:t>CONTRACTION</a:t>
            </a:r>
          </a:p>
        </p:txBody>
      </p:sp>
      <p:sp>
        <p:nvSpPr>
          <p:cNvPr id="16" name="TextBox 16"/>
          <p:cNvSpPr txBox="1"/>
          <p:nvPr/>
        </p:nvSpPr>
        <p:spPr>
          <a:xfrm>
            <a:off x="1490580" y="5897534"/>
            <a:ext cx="2942927" cy="397545"/>
          </a:xfrm>
          <a:prstGeom prst="rect">
            <a:avLst/>
          </a:prstGeom>
        </p:spPr>
        <p:txBody>
          <a:bodyPr lIns="0" tIns="0" rIns="0" bIns="0" rtlCol="0" anchor="t">
            <a:spAutoFit/>
          </a:bodyPr>
          <a:lstStyle/>
          <a:p>
            <a:pPr algn="ctr">
              <a:lnSpc>
                <a:spcPts val="3146"/>
              </a:lnSpc>
              <a:spcBef>
                <a:spcPct val="0"/>
              </a:spcBef>
            </a:pPr>
            <a:r>
              <a:rPr lang="en-US" sz="2666" spc="266">
                <a:solidFill>
                  <a:srgbClr val="000000"/>
                </a:solidFill>
                <a:latin typeface="Hatton Black"/>
              </a:rPr>
              <a:t>DEFINITION</a:t>
            </a:r>
          </a:p>
        </p:txBody>
      </p:sp>
      <p:sp>
        <p:nvSpPr>
          <p:cNvPr id="17" name="TextBox 17"/>
          <p:cNvSpPr txBox="1"/>
          <p:nvPr/>
        </p:nvSpPr>
        <p:spPr>
          <a:xfrm>
            <a:off x="6996994" y="5897534"/>
            <a:ext cx="4265613" cy="397545"/>
          </a:xfrm>
          <a:prstGeom prst="rect">
            <a:avLst/>
          </a:prstGeom>
        </p:spPr>
        <p:txBody>
          <a:bodyPr lIns="0" tIns="0" rIns="0" bIns="0" rtlCol="0" anchor="t">
            <a:spAutoFit/>
          </a:bodyPr>
          <a:lstStyle/>
          <a:p>
            <a:pPr algn="ctr">
              <a:lnSpc>
                <a:spcPts val="3146"/>
              </a:lnSpc>
              <a:spcBef>
                <a:spcPct val="0"/>
              </a:spcBef>
            </a:pPr>
            <a:r>
              <a:rPr lang="en-US" sz="2666" spc="266">
                <a:solidFill>
                  <a:srgbClr val="000000"/>
                </a:solidFill>
                <a:latin typeface="Hatton Black"/>
              </a:rPr>
              <a:t>QUICK DECISION</a:t>
            </a:r>
          </a:p>
        </p:txBody>
      </p:sp>
      <p:sp>
        <p:nvSpPr>
          <p:cNvPr id="18" name="TextBox 18"/>
          <p:cNvSpPr txBox="1"/>
          <p:nvPr/>
        </p:nvSpPr>
        <p:spPr>
          <a:xfrm>
            <a:off x="671423" y="1030777"/>
            <a:ext cx="4265613" cy="923330"/>
          </a:xfrm>
          <a:prstGeom prst="rect">
            <a:avLst/>
          </a:prstGeom>
        </p:spPr>
        <p:txBody>
          <a:bodyPr lIns="0" tIns="0" rIns="0" bIns="0" rtlCol="0" anchor="t">
            <a:spAutoFit/>
          </a:bodyPr>
          <a:lstStyle/>
          <a:p>
            <a:pPr algn="ctr">
              <a:lnSpc>
                <a:spcPts val="2438"/>
              </a:lnSpc>
            </a:pPr>
            <a:r>
              <a:rPr lang="en-US" sz="2050" spc="206">
                <a:solidFill>
                  <a:srgbClr val="000000"/>
                </a:solidFill>
                <a:latin typeface="avenir lte"/>
              </a:rPr>
              <a:t>"Furniture"</a:t>
            </a:r>
          </a:p>
          <a:p>
            <a:pPr algn="ctr">
              <a:lnSpc>
                <a:spcPts val="2438"/>
              </a:lnSpc>
            </a:pPr>
            <a:endParaRPr lang="en-US" sz="2050" spc="206">
              <a:solidFill>
                <a:srgbClr val="000000"/>
              </a:solidFill>
              <a:latin typeface="avenir lte"/>
            </a:endParaRPr>
          </a:p>
          <a:p>
            <a:pPr algn="ctr">
              <a:lnSpc>
                <a:spcPts val="2438"/>
              </a:lnSpc>
              <a:spcBef>
                <a:spcPct val="0"/>
              </a:spcBef>
            </a:pPr>
            <a:r>
              <a:rPr lang="en-US" sz="2050" spc="206">
                <a:solidFill>
                  <a:srgbClr val="000000"/>
                </a:solidFill>
                <a:latin typeface="avenir lte"/>
              </a:rPr>
              <a:t>"Chairs, tables, dressers"</a:t>
            </a:r>
          </a:p>
        </p:txBody>
      </p:sp>
      <p:sp>
        <p:nvSpPr>
          <p:cNvPr id="19" name="AutoShape 19"/>
          <p:cNvSpPr/>
          <p:nvPr/>
        </p:nvSpPr>
        <p:spPr>
          <a:xfrm flipH="1">
            <a:off x="2743615" y="1343055"/>
            <a:ext cx="0" cy="340751"/>
          </a:xfrm>
          <a:prstGeom prst="line">
            <a:avLst/>
          </a:prstGeom>
          <a:ln w="38100" cap="flat">
            <a:solidFill>
              <a:srgbClr val="000000"/>
            </a:solidFill>
            <a:prstDash val="solid"/>
            <a:headEnd type="none" w="sm" len="sm"/>
            <a:tailEnd type="arrow" w="med" len="sm"/>
          </a:ln>
        </p:spPr>
        <p:txBody>
          <a:bodyPr/>
          <a:lstStyle/>
          <a:p>
            <a:endParaRPr lang="en-US" sz="1200"/>
          </a:p>
        </p:txBody>
      </p:sp>
      <p:sp>
        <p:nvSpPr>
          <p:cNvPr id="20" name="TextBox 20"/>
          <p:cNvSpPr txBox="1"/>
          <p:nvPr/>
        </p:nvSpPr>
        <p:spPr>
          <a:xfrm>
            <a:off x="6916291" y="996456"/>
            <a:ext cx="4265613" cy="923330"/>
          </a:xfrm>
          <a:prstGeom prst="rect">
            <a:avLst/>
          </a:prstGeom>
        </p:spPr>
        <p:txBody>
          <a:bodyPr lIns="0" tIns="0" rIns="0" bIns="0" rtlCol="0" anchor="t">
            <a:spAutoFit/>
          </a:bodyPr>
          <a:lstStyle/>
          <a:p>
            <a:pPr algn="ctr">
              <a:lnSpc>
                <a:spcPts val="2438"/>
              </a:lnSpc>
            </a:pPr>
            <a:r>
              <a:rPr lang="en-US" sz="2066" spc="206">
                <a:solidFill>
                  <a:srgbClr val="000000"/>
                </a:solidFill>
                <a:latin typeface="Agrandir Medium"/>
              </a:rPr>
              <a:t>"Chairs, tables, dressers"</a:t>
            </a:r>
          </a:p>
          <a:p>
            <a:pPr algn="ctr">
              <a:lnSpc>
                <a:spcPts val="2438"/>
              </a:lnSpc>
            </a:pPr>
            <a:endParaRPr lang="en-US" sz="2066" spc="206">
              <a:solidFill>
                <a:srgbClr val="000000"/>
              </a:solidFill>
              <a:latin typeface="Agrandir Medium"/>
            </a:endParaRPr>
          </a:p>
          <a:p>
            <a:pPr algn="ctr">
              <a:lnSpc>
                <a:spcPts val="2438"/>
              </a:lnSpc>
              <a:spcBef>
                <a:spcPct val="0"/>
              </a:spcBef>
            </a:pPr>
            <a:r>
              <a:rPr lang="en-US" sz="2066" spc="206">
                <a:solidFill>
                  <a:srgbClr val="000000"/>
                </a:solidFill>
                <a:latin typeface="Agrandir Medium"/>
              </a:rPr>
              <a:t>"Furniture"</a:t>
            </a:r>
          </a:p>
        </p:txBody>
      </p:sp>
      <p:sp>
        <p:nvSpPr>
          <p:cNvPr id="21" name="AutoShape 21"/>
          <p:cNvSpPr/>
          <p:nvPr/>
        </p:nvSpPr>
        <p:spPr>
          <a:xfrm>
            <a:off x="9061797" y="1333550"/>
            <a:ext cx="0" cy="295149"/>
          </a:xfrm>
          <a:prstGeom prst="line">
            <a:avLst/>
          </a:prstGeom>
          <a:ln w="38100" cap="flat">
            <a:solidFill>
              <a:srgbClr val="000000"/>
            </a:solidFill>
            <a:prstDash val="solid"/>
            <a:headEnd type="none" w="sm" len="sm"/>
            <a:tailEnd type="arrow" w="med" len="sm"/>
          </a:ln>
        </p:spPr>
        <p:txBody>
          <a:bodyPr/>
          <a:lstStyle/>
          <a:p>
            <a:endParaRPr lang="en-US" sz="1200"/>
          </a:p>
        </p:txBody>
      </p:sp>
      <p:sp>
        <p:nvSpPr>
          <p:cNvPr id="23" name="Freeform 23"/>
          <p:cNvSpPr/>
          <p:nvPr/>
        </p:nvSpPr>
        <p:spPr>
          <a:xfrm>
            <a:off x="4155994" y="1589929"/>
            <a:ext cx="3894391" cy="3491239"/>
          </a:xfrm>
          <a:prstGeom prst="ellipse">
            <a:avLst/>
          </a:prstGeom>
          <a:solidFill>
            <a:schemeClr val="accent1">
              <a:lumMod val="40000"/>
              <a:lumOff val="60000"/>
            </a:schemeClr>
          </a:solidFill>
          <a:ln w="57150" cap="sq">
            <a:solidFill>
              <a:schemeClr val="bg1"/>
            </a:solidFill>
            <a:prstDash val="solid"/>
            <a:miter/>
          </a:ln>
        </p:spPr>
        <p:txBody>
          <a:bodyPr/>
          <a:lstStyle/>
          <a:p>
            <a:endParaRPr lang="en-US" sz="1200"/>
          </a:p>
        </p:txBody>
      </p:sp>
      <p:sp>
        <p:nvSpPr>
          <p:cNvPr id="25" name="TextBox 25"/>
          <p:cNvSpPr txBox="1"/>
          <p:nvPr/>
        </p:nvSpPr>
        <p:spPr>
          <a:xfrm>
            <a:off x="4260156" y="2530391"/>
            <a:ext cx="3671689" cy="397545"/>
          </a:xfrm>
          <a:prstGeom prst="rect">
            <a:avLst/>
          </a:prstGeom>
        </p:spPr>
        <p:txBody>
          <a:bodyPr lIns="0" tIns="0" rIns="0" bIns="0" rtlCol="0" anchor="t">
            <a:spAutoFit/>
          </a:bodyPr>
          <a:lstStyle/>
          <a:p>
            <a:pPr algn="ctr">
              <a:lnSpc>
                <a:spcPts val="3146"/>
              </a:lnSpc>
              <a:spcBef>
                <a:spcPct val="0"/>
              </a:spcBef>
            </a:pPr>
            <a:r>
              <a:rPr lang="en-US" sz="2666" spc="266">
                <a:solidFill>
                  <a:srgbClr val="000000"/>
                </a:solidFill>
                <a:latin typeface="Hatton Black"/>
              </a:rPr>
              <a:t>INTERJECTION</a:t>
            </a:r>
          </a:p>
        </p:txBody>
      </p:sp>
      <p:sp>
        <p:nvSpPr>
          <p:cNvPr id="26" name="TextBox 26"/>
          <p:cNvSpPr txBox="1"/>
          <p:nvPr/>
        </p:nvSpPr>
        <p:spPr>
          <a:xfrm>
            <a:off x="4155207" y="3192328"/>
            <a:ext cx="3881587" cy="923330"/>
          </a:xfrm>
          <a:prstGeom prst="rect">
            <a:avLst/>
          </a:prstGeom>
        </p:spPr>
        <p:txBody>
          <a:bodyPr lIns="0" tIns="0" rIns="0" bIns="0" rtlCol="0" anchor="t">
            <a:spAutoFit/>
          </a:bodyPr>
          <a:lstStyle/>
          <a:p>
            <a:pPr algn="ctr">
              <a:lnSpc>
                <a:spcPts val="2438"/>
              </a:lnSpc>
              <a:spcBef>
                <a:spcPct val="0"/>
              </a:spcBef>
            </a:pPr>
            <a:r>
              <a:rPr lang="en-US" sz="2066" spc="206">
                <a:solidFill>
                  <a:srgbClr val="000000"/>
                </a:solidFill>
                <a:latin typeface="Agrandir Medium"/>
              </a:rPr>
              <a:t>"I'm not sure what that means, can you phrase it a different way?"</a:t>
            </a:r>
          </a:p>
        </p:txBody>
      </p:sp>
      <p:sp>
        <p:nvSpPr>
          <p:cNvPr id="27" name="TextBox 27"/>
          <p:cNvSpPr txBox="1"/>
          <p:nvPr/>
        </p:nvSpPr>
        <p:spPr>
          <a:xfrm>
            <a:off x="829237" y="4392492"/>
            <a:ext cx="4265613" cy="1231106"/>
          </a:xfrm>
          <a:prstGeom prst="rect">
            <a:avLst/>
          </a:prstGeom>
        </p:spPr>
        <p:txBody>
          <a:bodyPr lIns="0" tIns="0" rIns="0" bIns="0" rtlCol="0" anchor="t">
            <a:spAutoFit/>
          </a:bodyPr>
          <a:lstStyle/>
          <a:p>
            <a:pPr algn="ctr">
              <a:lnSpc>
                <a:spcPts val="2438"/>
              </a:lnSpc>
            </a:pPr>
            <a:r>
              <a:rPr lang="en-US" sz="2066" spc="206">
                <a:solidFill>
                  <a:srgbClr val="000000"/>
                </a:solidFill>
                <a:latin typeface="Agrandir Medium"/>
              </a:rPr>
              <a:t>"Table"</a:t>
            </a:r>
          </a:p>
          <a:p>
            <a:pPr algn="ctr">
              <a:lnSpc>
                <a:spcPts val="2438"/>
              </a:lnSpc>
            </a:pPr>
            <a:endParaRPr lang="en-US" sz="2066" spc="206">
              <a:solidFill>
                <a:srgbClr val="000000"/>
              </a:solidFill>
              <a:latin typeface="Agrandir Medium"/>
            </a:endParaRPr>
          </a:p>
          <a:p>
            <a:pPr algn="ctr">
              <a:lnSpc>
                <a:spcPts val="2438"/>
              </a:lnSpc>
              <a:spcBef>
                <a:spcPct val="0"/>
              </a:spcBef>
            </a:pPr>
            <a:r>
              <a:rPr lang="en-US" sz="2066" spc="206">
                <a:solidFill>
                  <a:srgbClr val="000000"/>
                </a:solidFill>
                <a:latin typeface="Agrandir Medium"/>
              </a:rPr>
              <a:t>"The furniture you sit around to eat"</a:t>
            </a:r>
          </a:p>
        </p:txBody>
      </p:sp>
      <p:sp>
        <p:nvSpPr>
          <p:cNvPr id="28" name="AutoShape 28"/>
          <p:cNvSpPr/>
          <p:nvPr/>
        </p:nvSpPr>
        <p:spPr>
          <a:xfrm flipH="1">
            <a:off x="2974743" y="4717491"/>
            <a:ext cx="0" cy="340751"/>
          </a:xfrm>
          <a:prstGeom prst="line">
            <a:avLst/>
          </a:prstGeom>
          <a:ln w="38100" cap="flat">
            <a:solidFill>
              <a:srgbClr val="000000"/>
            </a:solidFill>
            <a:prstDash val="solid"/>
            <a:headEnd type="none" w="sm" len="sm"/>
            <a:tailEnd type="arrow" w="med" len="sm"/>
          </a:ln>
        </p:spPr>
        <p:txBody>
          <a:bodyPr/>
          <a:lstStyle/>
          <a:p>
            <a:endParaRPr lang="en-US" sz="1200"/>
          </a:p>
        </p:txBody>
      </p:sp>
      <p:sp>
        <p:nvSpPr>
          <p:cNvPr id="29" name="TextBox 29"/>
          <p:cNvSpPr txBox="1"/>
          <p:nvPr/>
        </p:nvSpPr>
        <p:spPr>
          <a:xfrm>
            <a:off x="7146607" y="4563942"/>
            <a:ext cx="4265613" cy="923330"/>
          </a:xfrm>
          <a:prstGeom prst="rect">
            <a:avLst/>
          </a:prstGeom>
        </p:spPr>
        <p:txBody>
          <a:bodyPr lIns="0" tIns="0" rIns="0" bIns="0" rtlCol="0" anchor="t">
            <a:spAutoFit/>
          </a:bodyPr>
          <a:lstStyle/>
          <a:p>
            <a:pPr algn="ctr">
              <a:lnSpc>
                <a:spcPts val="2438"/>
              </a:lnSpc>
            </a:pPr>
            <a:r>
              <a:rPr lang="en-US" sz="2066" spc="206">
                <a:solidFill>
                  <a:srgbClr val="000000"/>
                </a:solidFill>
                <a:latin typeface="Agrandir Medium"/>
              </a:rPr>
              <a:t>"Queen bee"</a:t>
            </a:r>
          </a:p>
          <a:p>
            <a:pPr algn="ctr">
              <a:lnSpc>
                <a:spcPts val="2438"/>
              </a:lnSpc>
            </a:pPr>
            <a:endParaRPr lang="en-US" sz="2066" spc="206">
              <a:solidFill>
                <a:srgbClr val="000000"/>
              </a:solidFill>
              <a:latin typeface="Agrandir Medium"/>
            </a:endParaRPr>
          </a:p>
          <a:p>
            <a:pPr algn="ctr">
              <a:lnSpc>
                <a:spcPts val="2438"/>
              </a:lnSpc>
              <a:spcBef>
                <a:spcPct val="0"/>
              </a:spcBef>
            </a:pPr>
            <a:r>
              <a:rPr lang="en-US" sz="2066" spc="206">
                <a:solidFill>
                  <a:srgbClr val="000000"/>
                </a:solidFill>
                <a:latin typeface="Agrandir Medium"/>
              </a:rPr>
              <a:t>"Mother bee"</a:t>
            </a:r>
          </a:p>
        </p:txBody>
      </p:sp>
      <p:sp>
        <p:nvSpPr>
          <p:cNvPr id="30" name="TextBox 30"/>
          <p:cNvSpPr txBox="1"/>
          <p:nvPr/>
        </p:nvSpPr>
        <p:spPr>
          <a:xfrm>
            <a:off x="650895" y="2863972"/>
            <a:ext cx="3505101" cy="1128514"/>
          </a:xfrm>
          <a:prstGeom prst="rect">
            <a:avLst/>
          </a:prstGeom>
        </p:spPr>
        <p:txBody>
          <a:bodyPr lIns="0" tIns="0" rIns="0" bIns="0" rtlCol="0" anchor="t">
            <a:spAutoFit/>
          </a:bodyPr>
          <a:lstStyle/>
          <a:p>
            <a:pPr algn="ctr">
              <a:lnSpc>
                <a:spcPts val="4350"/>
              </a:lnSpc>
            </a:pPr>
            <a:r>
              <a:rPr lang="en-US" sz="3650" spc="369">
                <a:solidFill>
                  <a:schemeClr val="accent1"/>
                </a:solidFill>
                <a:latin typeface="Hatton Black"/>
              </a:rPr>
              <a:t>FILL </a:t>
            </a:r>
          </a:p>
          <a:p>
            <a:pPr algn="ctr">
              <a:lnSpc>
                <a:spcPts val="4350"/>
              </a:lnSpc>
              <a:spcBef>
                <a:spcPct val="0"/>
              </a:spcBef>
            </a:pPr>
            <a:r>
              <a:rPr lang="en-US" sz="3650" spc="369">
                <a:solidFill>
                  <a:schemeClr val="accent1"/>
                </a:solidFill>
                <a:latin typeface="Hatton Black"/>
              </a:rPr>
              <a:t>IN</a:t>
            </a:r>
          </a:p>
        </p:txBody>
      </p:sp>
      <p:sp>
        <p:nvSpPr>
          <p:cNvPr id="31" name="TextBox 31"/>
          <p:cNvSpPr txBox="1"/>
          <p:nvPr/>
        </p:nvSpPr>
        <p:spPr>
          <a:xfrm>
            <a:off x="8726119" y="2812172"/>
            <a:ext cx="3458745" cy="1102866"/>
          </a:xfrm>
          <a:prstGeom prst="rect">
            <a:avLst/>
          </a:prstGeom>
        </p:spPr>
        <p:txBody>
          <a:bodyPr lIns="0" tIns="0" rIns="0" bIns="0" rtlCol="0" anchor="t">
            <a:spAutoFit/>
          </a:bodyPr>
          <a:lstStyle/>
          <a:p>
            <a:pPr algn="ctr">
              <a:lnSpc>
                <a:spcPts val="4348"/>
              </a:lnSpc>
            </a:pPr>
            <a:r>
              <a:rPr lang="en-US" sz="3650" spc="368">
                <a:solidFill>
                  <a:schemeClr val="accent1"/>
                </a:solidFill>
                <a:latin typeface="Hatton Black"/>
              </a:rPr>
              <a:t>THE </a:t>
            </a:r>
          </a:p>
          <a:p>
            <a:pPr algn="ctr">
              <a:lnSpc>
                <a:spcPts val="4348"/>
              </a:lnSpc>
              <a:spcBef>
                <a:spcPct val="0"/>
              </a:spcBef>
            </a:pPr>
            <a:r>
              <a:rPr lang="en-US" sz="3650" spc="368">
                <a:solidFill>
                  <a:schemeClr val="accent1"/>
                </a:solidFill>
                <a:latin typeface="Hatton Black"/>
              </a:rPr>
              <a:t>BLANK</a:t>
            </a:r>
            <a:r>
              <a:rPr lang="en-US" sz="3650" spc="368">
                <a:solidFill>
                  <a:srgbClr val="FFFFFF"/>
                </a:solidFill>
                <a:latin typeface="Hatton Black"/>
              </a:rPr>
              <a:t>S</a:t>
            </a:r>
          </a:p>
        </p:txBody>
      </p:sp>
      <p:sp>
        <p:nvSpPr>
          <p:cNvPr id="32" name="AutoShape 32"/>
          <p:cNvSpPr/>
          <p:nvPr/>
        </p:nvSpPr>
        <p:spPr>
          <a:xfrm flipH="1">
            <a:off x="9292113" y="4887867"/>
            <a:ext cx="0" cy="340751"/>
          </a:xfrm>
          <a:prstGeom prst="line">
            <a:avLst/>
          </a:prstGeom>
          <a:ln w="38100" cap="flat">
            <a:solidFill>
              <a:srgbClr val="000000"/>
            </a:solidFill>
            <a:prstDash val="solid"/>
            <a:headEnd type="none" w="sm" len="sm"/>
            <a:tailEnd type="arrow" w="med" len="sm"/>
          </a:ln>
        </p:spPr>
        <p:txBody>
          <a:bodyPr/>
          <a:lstStyle/>
          <a:p>
            <a:endParaRPr lang="en-US" sz="12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342C-49A1-CF5B-2364-E504E052476D}"/>
              </a:ext>
            </a:extLst>
          </p:cNvPr>
          <p:cNvSpPr>
            <a:spLocks noGrp="1"/>
          </p:cNvSpPr>
          <p:nvPr>
            <p:ph type="title"/>
          </p:nvPr>
        </p:nvSpPr>
        <p:spPr/>
        <p:txBody>
          <a:bodyPr/>
          <a:lstStyle/>
          <a:p>
            <a:r>
              <a:rPr lang="en-US"/>
              <a:t>AFTER THE SESSION</a:t>
            </a:r>
          </a:p>
        </p:txBody>
      </p:sp>
      <p:sp>
        <p:nvSpPr>
          <p:cNvPr id="3" name="Content Placeholder 2">
            <a:extLst>
              <a:ext uri="{FF2B5EF4-FFF2-40B4-BE49-F238E27FC236}">
                <a16:creationId xmlns:a16="http://schemas.microsoft.com/office/drawing/2014/main" id="{959F9845-8435-B297-EF46-769965C2248F}"/>
              </a:ext>
            </a:extLst>
          </p:cNvPr>
          <p:cNvSpPr>
            <a:spLocks noGrp="1"/>
          </p:cNvSpPr>
          <p:nvPr>
            <p:ph idx="1"/>
          </p:nvPr>
        </p:nvSpPr>
        <p:spPr/>
        <p:txBody>
          <a:bodyPr/>
          <a:lstStyle/>
          <a:p>
            <a:r>
              <a:rPr lang="en-US"/>
              <a:t>Need to schedule new session?</a:t>
            </a:r>
          </a:p>
          <a:p>
            <a:r>
              <a:rPr lang="en-US"/>
              <a:t>Do they need to bring documents?</a:t>
            </a:r>
          </a:p>
          <a:p>
            <a:r>
              <a:rPr lang="en-US"/>
              <a:t>Logistical issues wrapped up, etc. </a:t>
            </a:r>
          </a:p>
        </p:txBody>
      </p:sp>
    </p:spTree>
    <p:extLst>
      <p:ext uri="{BB962C8B-B14F-4D97-AF65-F5344CB8AC3E}">
        <p14:creationId xmlns:p14="http://schemas.microsoft.com/office/powerpoint/2010/main" val="3534739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D72A4A-771D-4FE0-A07E-D0DAF4D6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448" y="447277"/>
            <a:ext cx="3294813" cy="5911481"/>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BB7246-8AFD-47FC-A1F4-491E0167E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940" y="438890"/>
            <a:ext cx="3294813" cy="5911481"/>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A6DF2E7-0906-4F1E-9B28-48B1A4D8E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787" y="308343"/>
            <a:ext cx="3294813" cy="5911481"/>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raphic 212">
            <a:extLst>
              <a:ext uri="{FF2B5EF4-FFF2-40B4-BE49-F238E27FC236}">
                <a16:creationId xmlns:a16="http://schemas.microsoft.com/office/drawing/2014/main" id="{684FEC42-F70A-4505-A5DF-EC67268FE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9" name="Graphic 212">
            <a:extLst>
              <a:ext uri="{FF2B5EF4-FFF2-40B4-BE49-F238E27FC236}">
                <a16:creationId xmlns:a16="http://schemas.microsoft.com/office/drawing/2014/main" id="{7D10AF26-17A2-4FA8-824A-F78507AF66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841" y="49924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B24BC376-0111-339B-EE14-59ABC5FB9652}"/>
              </a:ext>
            </a:extLst>
          </p:cNvPr>
          <p:cNvSpPr>
            <a:spLocks noGrp="1"/>
          </p:cNvSpPr>
          <p:nvPr>
            <p:ph type="title"/>
          </p:nvPr>
        </p:nvSpPr>
        <p:spPr>
          <a:xfrm>
            <a:off x="838200" y="1195697"/>
            <a:ext cx="3105985" cy="4238118"/>
          </a:xfrm>
        </p:spPr>
        <p:txBody>
          <a:bodyPr>
            <a:normAutofit/>
          </a:bodyPr>
          <a:lstStyle/>
          <a:p>
            <a:r>
              <a:rPr lang="en-US"/>
              <a:t>Who we are</a:t>
            </a:r>
          </a:p>
        </p:txBody>
      </p:sp>
      <p:graphicFrame>
        <p:nvGraphicFramePr>
          <p:cNvPr id="5" name="Content Placeholder 2">
            <a:extLst>
              <a:ext uri="{FF2B5EF4-FFF2-40B4-BE49-F238E27FC236}">
                <a16:creationId xmlns:a16="http://schemas.microsoft.com/office/drawing/2014/main" id="{A1762D0E-5C1B-4221-2955-874861267043}"/>
              </a:ext>
            </a:extLst>
          </p:cNvPr>
          <p:cNvGraphicFramePr>
            <a:graphicFrameLocks noGrp="1"/>
          </p:cNvGraphicFramePr>
          <p:nvPr>
            <p:ph idx="1"/>
            <p:extLst>
              <p:ext uri="{D42A27DB-BD31-4B8C-83A1-F6EECF244321}">
                <p14:modId xmlns:p14="http://schemas.microsoft.com/office/powerpoint/2010/main" val="1302095071"/>
              </p:ext>
            </p:extLst>
          </p:nvPr>
        </p:nvGraphicFramePr>
        <p:xfrm>
          <a:off x="4782386" y="447277"/>
          <a:ext cx="6571413" cy="5729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608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D737-0E08-43A6-9EC4-7D2113251C8E}"/>
              </a:ext>
            </a:extLst>
          </p:cNvPr>
          <p:cNvSpPr>
            <a:spLocks noGrp="1"/>
          </p:cNvSpPr>
          <p:nvPr>
            <p:ph type="title"/>
          </p:nvPr>
        </p:nvSpPr>
        <p:spPr>
          <a:xfrm>
            <a:off x="838200" y="166342"/>
            <a:ext cx="10515600" cy="1325563"/>
          </a:xfrm>
        </p:spPr>
        <p:txBody>
          <a:bodyPr>
            <a:normAutofit/>
          </a:bodyPr>
          <a:lstStyle/>
          <a:p>
            <a:r>
              <a:rPr lang="en-US" sz="3600"/>
              <a:t>Troubleshooting	Common Issues – What if . . . </a:t>
            </a:r>
          </a:p>
        </p:txBody>
      </p:sp>
      <p:sp>
        <p:nvSpPr>
          <p:cNvPr id="3" name="Content Placeholder 2">
            <a:extLst>
              <a:ext uri="{FF2B5EF4-FFF2-40B4-BE49-F238E27FC236}">
                <a16:creationId xmlns:a16="http://schemas.microsoft.com/office/drawing/2014/main" id="{E0871ECB-F287-4A25-AF16-E903D56EFDF7}"/>
              </a:ext>
            </a:extLst>
          </p:cNvPr>
          <p:cNvSpPr>
            <a:spLocks noGrp="1"/>
          </p:cNvSpPr>
          <p:nvPr>
            <p:ph idx="1"/>
          </p:nvPr>
        </p:nvSpPr>
        <p:spPr>
          <a:xfrm>
            <a:off x="672548" y="1494322"/>
            <a:ext cx="10681252" cy="4682641"/>
          </a:xfrm>
        </p:spPr>
        <p:txBody>
          <a:bodyPr vert="horz" lIns="91440" tIns="45720" rIns="91440" bIns="45720" rtlCol="0" anchor="t">
            <a:normAutofit lnSpcReduction="10000"/>
          </a:bodyPr>
          <a:lstStyle/>
          <a:p>
            <a:pPr>
              <a:buFont typeface="Calibri" panose="020B0604020202020204" pitchFamily="34" charset="0"/>
              <a:buChar char="-"/>
            </a:pPr>
            <a:r>
              <a:rPr lang="en-US"/>
              <a:t>you do not share the same language or linguistic variant as the client.</a:t>
            </a:r>
          </a:p>
          <a:p>
            <a:pPr>
              <a:buFont typeface="Calibri" panose="020B0604020202020204" pitchFamily="34" charset="0"/>
              <a:buChar char="-"/>
            </a:pPr>
            <a:r>
              <a:rPr lang="en-US"/>
              <a:t>you do not have the legal vocabulary to communicate effectively.</a:t>
            </a:r>
          </a:p>
          <a:p>
            <a:pPr>
              <a:buFont typeface="Calibri,Sans-Serif" panose="020B0604020202020204" pitchFamily="34" charset="0"/>
              <a:buChar char="-"/>
            </a:pPr>
            <a:r>
              <a:rPr lang="en-US">
                <a:latin typeface="Avenir Next LT Pro"/>
                <a:cs typeface="Arial"/>
              </a:rPr>
              <a:t>the session is too long, and you are losing focus.</a:t>
            </a:r>
          </a:p>
          <a:p>
            <a:pPr>
              <a:buFont typeface="Calibri" panose="020B0604020202020204" pitchFamily="34" charset="0"/>
              <a:buChar char="-"/>
            </a:pPr>
            <a:r>
              <a:rPr lang="en-US"/>
              <a:t>the attorney uses the third person to tell you what to say to the client ("tell her to send me the documents").</a:t>
            </a:r>
          </a:p>
          <a:p>
            <a:pPr>
              <a:buFont typeface="Calibri" panose="020B0604020202020204" pitchFamily="34" charset="0"/>
              <a:buChar char="-"/>
            </a:pPr>
            <a:r>
              <a:rPr lang="en-US"/>
              <a:t>the client continues to direct questions and comments directly to you (the interpreter) and not the attorney.</a:t>
            </a:r>
          </a:p>
        </p:txBody>
      </p:sp>
    </p:spTree>
    <p:extLst>
      <p:ext uri="{BB962C8B-B14F-4D97-AF65-F5344CB8AC3E}">
        <p14:creationId xmlns:p14="http://schemas.microsoft.com/office/powerpoint/2010/main" val="2747639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D737-0E08-43A6-9EC4-7D2113251C8E}"/>
              </a:ext>
            </a:extLst>
          </p:cNvPr>
          <p:cNvSpPr>
            <a:spLocks noGrp="1"/>
          </p:cNvSpPr>
          <p:nvPr>
            <p:ph type="title"/>
          </p:nvPr>
        </p:nvSpPr>
        <p:spPr>
          <a:xfrm>
            <a:off x="838200" y="-61121"/>
            <a:ext cx="11133437" cy="1325563"/>
          </a:xfrm>
        </p:spPr>
        <p:txBody>
          <a:bodyPr/>
          <a:lstStyle/>
          <a:p>
            <a:r>
              <a:rPr lang="en-US"/>
              <a:t>Troubleshooting - in action (training video)</a:t>
            </a:r>
          </a:p>
        </p:txBody>
      </p:sp>
      <p:sp>
        <p:nvSpPr>
          <p:cNvPr id="5" name="Content Placeholder 4">
            <a:extLst>
              <a:ext uri="{FF2B5EF4-FFF2-40B4-BE49-F238E27FC236}">
                <a16:creationId xmlns:a16="http://schemas.microsoft.com/office/drawing/2014/main" id="{DB4C4396-1B74-D5BC-4F56-7AB44F4F19C9}"/>
              </a:ext>
            </a:extLst>
          </p:cNvPr>
          <p:cNvSpPr>
            <a:spLocks noGrp="1"/>
          </p:cNvSpPr>
          <p:nvPr>
            <p:ph idx="1"/>
          </p:nvPr>
        </p:nvSpPr>
        <p:spPr>
          <a:xfrm>
            <a:off x="838200" y="5362829"/>
            <a:ext cx="10515600" cy="1496522"/>
          </a:xfrm>
        </p:spPr>
        <p:txBody>
          <a:bodyPr vert="horz" lIns="91440" tIns="45720" rIns="91440" bIns="45720" rtlCol="0" anchor="t">
            <a:normAutofit/>
          </a:bodyPr>
          <a:lstStyle/>
          <a:p>
            <a:pPr marL="0" indent="0" algn="ctr">
              <a:buNone/>
            </a:pPr>
            <a:br>
              <a:rPr lang="en-US" sz="1600"/>
            </a:br>
            <a:r>
              <a:rPr lang="en-US" sz="1600" b="1">
                <a:solidFill>
                  <a:srgbClr val="0F0F0F"/>
                </a:solidFill>
                <a:latin typeface="Roboto"/>
                <a:ea typeface="Roboto"/>
                <a:cs typeface="Roboto"/>
              </a:rPr>
              <a:t>Working with Interpreters Overview Video</a:t>
            </a:r>
            <a:endParaRPr lang="en-US" sz="1600"/>
          </a:p>
          <a:p>
            <a:pPr marL="0" indent="0" algn="ctr">
              <a:buNone/>
            </a:pPr>
            <a:r>
              <a:rPr lang="en-US" sz="1600"/>
              <a:t>Legal Aid Foundation of Los Angeles</a:t>
            </a:r>
            <a:br>
              <a:rPr lang="en-US" sz="1600"/>
            </a:br>
            <a:r>
              <a:rPr lang="en-US" sz="1600">
                <a:hlinkClick r:id="rId5"/>
              </a:rPr>
              <a:t>https</a:t>
            </a:r>
            <a:r>
              <a:rPr lang="en-US" sz="1600">
                <a:ea typeface="+mn-lt"/>
                <a:cs typeface="+mn-lt"/>
                <a:hlinkClick r:id="rId5"/>
              </a:rPr>
              <a:t>://www.youtube.com/watch?v=8ofKgOYg0vI&amp;t=1s</a:t>
            </a:r>
            <a:r>
              <a:rPr lang="en-US" sz="1600">
                <a:ea typeface="+mn-lt"/>
                <a:cs typeface="+mn-lt"/>
              </a:rPr>
              <a:t> </a:t>
            </a:r>
            <a:endParaRPr lang="en-US" sz="1600"/>
          </a:p>
        </p:txBody>
      </p:sp>
      <p:pic>
        <p:nvPicPr>
          <p:cNvPr id="3" name="Clip">
            <a:hlinkClick r:id="" action="ppaction://media"/>
            <a:extLst>
              <a:ext uri="{FF2B5EF4-FFF2-40B4-BE49-F238E27FC236}">
                <a16:creationId xmlns:a16="http://schemas.microsoft.com/office/drawing/2014/main" id="{F404A59C-242C-0D5B-3A45-74B2EE8A1BF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1409" y="1106605"/>
            <a:ext cx="7729182" cy="4337714"/>
          </a:xfrm>
          <a:prstGeom prst="rect">
            <a:avLst/>
          </a:prstGeom>
          <a:ln w="28575">
            <a:solidFill>
              <a:schemeClr val="accent2">
                <a:lumMod val="50000"/>
              </a:schemeClr>
            </a:solidFill>
          </a:ln>
        </p:spPr>
      </p:pic>
    </p:spTree>
    <p:extLst>
      <p:ext uri="{BB962C8B-B14F-4D97-AF65-F5344CB8AC3E}">
        <p14:creationId xmlns:p14="http://schemas.microsoft.com/office/powerpoint/2010/main" val="27717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688C0-3E3F-5BE6-A41F-4D0B9E6D24E1}"/>
              </a:ext>
            </a:extLst>
          </p:cNvPr>
          <p:cNvSpPr>
            <a:spLocks noGrp="1"/>
          </p:cNvSpPr>
          <p:nvPr>
            <p:ph type="title"/>
          </p:nvPr>
        </p:nvSpPr>
        <p:spPr>
          <a:xfrm>
            <a:off x="2886765" y="1159934"/>
            <a:ext cx="6418471" cy="3028072"/>
          </a:xfrm>
        </p:spPr>
        <p:txBody>
          <a:bodyPr vert="horz" lIns="91440" tIns="45720" rIns="91440" bIns="45720" rtlCol="0" anchor="b">
            <a:normAutofit/>
          </a:bodyPr>
          <a:lstStyle/>
          <a:p>
            <a:r>
              <a:rPr lang="en-US" b="1" kern="1200" cap="all" spc="1500" baseline="0">
                <a:solidFill>
                  <a:schemeClr val="tx1"/>
                </a:solidFill>
                <a:latin typeface="+mj-lt"/>
                <a:ea typeface="Source Sans Pro SemiBold" panose="020B0603030403020204" pitchFamily="34" charset="0"/>
                <a:cs typeface="+mj-cs"/>
              </a:rPr>
              <a:t>IV. Self 			Care</a:t>
            </a:r>
          </a:p>
        </p:txBody>
      </p:sp>
      <p:sp>
        <p:nvSpPr>
          <p:cNvPr id="3" name="Text Placeholder 2">
            <a:extLst>
              <a:ext uri="{FF2B5EF4-FFF2-40B4-BE49-F238E27FC236}">
                <a16:creationId xmlns:a16="http://schemas.microsoft.com/office/drawing/2014/main" id="{25CE7DF5-C95E-0596-DFA9-05116C67CE91}"/>
              </a:ext>
            </a:extLst>
          </p:cNvPr>
          <p:cNvSpPr>
            <a:spLocks noGrp="1"/>
          </p:cNvSpPr>
          <p:nvPr>
            <p:ph type="body" idx="1"/>
          </p:nvPr>
        </p:nvSpPr>
        <p:spPr>
          <a:xfrm>
            <a:off x="2886765" y="4280081"/>
            <a:ext cx="6418471" cy="1566152"/>
          </a:xfrm>
        </p:spPr>
        <p:txBody>
          <a:bodyPr vert="horz" lIns="91440" tIns="45720" rIns="91440" bIns="45720" rtlCol="0">
            <a:normAutofit/>
          </a:bodyPr>
          <a:lstStyle/>
          <a:p>
            <a:pPr algn="ctr">
              <a:lnSpc>
                <a:spcPct val="90000"/>
              </a:lnSpc>
            </a:pPr>
            <a:endParaRPr lang="en-US" sz="2400" kern="1200" cap="all" spc="400" baseline="0">
              <a:solidFill>
                <a:schemeClr val="tx1"/>
              </a:solidFill>
              <a:latin typeface="+mn-lt"/>
              <a:ea typeface="+mn-ea"/>
              <a:cs typeface="+mn-cs"/>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35870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02284-77B1-863E-6DD7-C0CBDBE453A5}"/>
              </a:ext>
            </a:extLst>
          </p:cNvPr>
          <p:cNvSpPr>
            <a:spLocks noGrp="1"/>
          </p:cNvSpPr>
          <p:nvPr>
            <p:ph type="title"/>
          </p:nvPr>
        </p:nvSpPr>
        <p:spPr/>
        <p:txBody>
          <a:bodyPr/>
          <a:lstStyle/>
          <a:p>
            <a:r>
              <a:rPr lang="en-US"/>
              <a:t>Interpreting is Intense!</a:t>
            </a:r>
          </a:p>
        </p:txBody>
      </p:sp>
      <p:sp>
        <p:nvSpPr>
          <p:cNvPr id="3" name="Content Placeholder 2">
            <a:extLst>
              <a:ext uri="{FF2B5EF4-FFF2-40B4-BE49-F238E27FC236}">
                <a16:creationId xmlns:a16="http://schemas.microsoft.com/office/drawing/2014/main" id="{04C64183-C733-8A8B-7441-1DC0D59EA0C9}"/>
              </a:ext>
            </a:extLst>
          </p:cNvPr>
          <p:cNvSpPr>
            <a:spLocks noGrp="1"/>
          </p:cNvSpPr>
          <p:nvPr>
            <p:ph idx="1"/>
          </p:nvPr>
        </p:nvSpPr>
        <p:spPr/>
        <p:txBody>
          <a:bodyPr vert="horz" lIns="91440" tIns="45720" rIns="91440" bIns="45720" rtlCol="0" anchor="t">
            <a:normAutofit/>
          </a:bodyPr>
          <a:lstStyle/>
          <a:p>
            <a:r>
              <a:rPr lang="en-US"/>
              <a:t>It's intense in a lot of different ways! </a:t>
            </a:r>
          </a:p>
          <a:p>
            <a:pPr lvl="1">
              <a:buFont typeface="Courier New" panose="020B0604020202020204" pitchFamily="34" charset="0"/>
              <a:buChar char="o"/>
            </a:pPr>
            <a:r>
              <a:rPr lang="en-US"/>
              <a:t>Mentally</a:t>
            </a:r>
          </a:p>
          <a:p>
            <a:pPr lvl="1">
              <a:buFont typeface="Courier New" panose="020B0604020202020204" pitchFamily="34" charset="0"/>
              <a:buChar char="o"/>
            </a:pPr>
            <a:r>
              <a:rPr lang="en-US"/>
              <a:t>Emotionally</a:t>
            </a:r>
          </a:p>
          <a:p>
            <a:pPr lvl="1">
              <a:buFont typeface="Courier New" panose="020B0604020202020204" pitchFamily="34" charset="0"/>
              <a:buChar char="o"/>
            </a:pPr>
            <a:r>
              <a:rPr lang="en-US"/>
              <a:t>Socially</a:t>
            </a:r>
          </a:p>
          <a:p>
            <a:r>
              <a:rPr lang="en-US"/>
              <a:t>You may also experience vicarious trauma</a:t>
            </a:r>
          </a:p>
        </p:txBody>
      </p:sp>
    </p:spTree>
    <p:extLst>
      <p:ext uri="{BB962C8B-B14F-4D97-AF65-F5344CB8AC3E}">
        <p14:creationId xmlns:p14="http://schemas.microsoft.com/office/powerpoint/2010/main" val="3025788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0661" y="1731666"/>
            <a:ext cx="5695339" cy="3077766"/>
          </a:xfrm>
          <a:prstGeom prst="rect">
            <a:avLst/>
          </a:prstGeom>
        </p:spPr>
        <p:txBody>
          <a:bodyPr lIns="0" tIns="0" rIns="0" bIns="0" rtlCol="0" anchor="t">
            <a:spAutoFit/>
          </a:bodyPr>
          <a:lstStyle/>
          <a:p>
            <a:pPr>
              <a:lnSpc>
                <a:spcPts val="5978"/>
              </a:lnSpc>
            </a:pPr>
            <a:r>
              <a:rPr lang="en-US" sz="5066" spc="137">
                <a:solidFill>
                  <a:srgbClr val="2F2623"/>
                </a:solidFill>
                <a:latin typeface="Hatton Black Bold"/>
              </a:rPr>
              <a:t>HOW DOES TRAUMA SHOW UP IN LANGUAGE WORKERS?</a:t>
            </a:r>
          </a:p>
        </p:txBody>
      </p:sp>
      <p:sp>
        <p:nvSpPr>
          <p:cNvPr id="4" name="TextBox 4"/>
          <p:cNvSpPr txBox="1"/>
          <p:nvPr/>
        </p:nvSpPr>
        <p:spPr>
          <a:xfrm>
            <a:off x="6804288" y="1797158"/>
            <a:ext cx="4701912" cy="1990417"/>
          </a:xfrm>
          <a:prstGeom prst="rect">
            <a:avLst/>
          </a:prstGeom>
        </p:spPr>
        <p:txBody>
          <a:bodyPr lIns="0" tIns="0" rIns="0" bIns="0" rtlCol="0" anchor="t">
            <a:spAutoFit/>
          </a:bodyPr>
          <a:lstStyle/>
          <a:p>
            <a:pPr algn="ctr">
              <a:lnSpc>
                <a:spcPts val="2553"/>
              </a:lnSpc>
            </a:pPr>
            <a:r>
              <a:rPr lang="en-US" sz="2164" spc="216">
                <a:solidFill>
                  <a:srgbClr val="000000"/>
                </a:solidFill>
                <a:latin typeface="Agrandir Medium Bold"/>
              </a:rPr>
              <a:t>Vicarious trauma</a:t>
            </a:r>
            <a:r>
              <a:rPr lang="en-US" sz="2164" spc="216">
                <a:solidFill>
                  <a:srgbClr val="000000"/>
                </a:solidFill>
                <a:latin typeface="Agrandir Medium"/>
              </a:rPr>
              <a:t> is the emotional response experienced by people (often in helping professions, including translators and interpreters) who witness the suffering of others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0661" y="1420933"/>
            <a:ext cx="5695339" cy="3077766"/>
          </a:xfrm>
          <a:prstGeom prst="rect">
            <a:avLst/>
          </a:prstGeom>
        </p:spPr>
        <p:txBody>
          <a:bodyPr lIns="0" tIns="0" rIns="0" bIns="0" rtlCol="0" anchor="t">
            <a:spAutoFit/>
          </a:bodyPr>
          <a:lstStyle/>
          <a:p>
            <a:pPr>
              <a:lnSpc>
                <a:spcPts val="5978"/>
              </a:lnSpc>
            </a:pPr>
            <a:r>
              <a:rPr lang="en-US" sz="5066" spc="137">
                <a:solidFill>
                  <a:srgbClr val="2F2623"/>
                </a:solidFill>
                <a:latin typeface="Hatton Black Bold"/>
              </a:rPr>
              <a:t>HOW DOES TRAUMA SHOW UP IN LANGUAGE WORKERS?</a:t>
            </a:r>
          </a:p>
        </p:txBody>
      </p:sp>
      <p:sp>
        <p:nvSpPr>
          <p:cNvPr id="5" name="TextBox 5"/>
          <p:cNvSpPr txBox="1"/>
          <p:nvPr/>
        </p:nvSpPr>
        <p:spPr>
          <a:xfrm>
            <a:off x="4419582" y="288925"/>
            <a:ext cx="6450883" cy="1051570"/>
          </a:xfrm>
          <a:prstGeom prst="rect">
            <a:avLst/>
          </a:prstGeom>
        </p:spPr>
        <p:txBody>
          <a:bodyPr lIns="0" tIns="0" rIns="0" bIns="0" rtlCol="0" anchor="t">
            <a:spAutoFit/>
          </a:bodyPr>
          <a:lstStyle/>
          <a:p>
            <a:pPr algn="r">
              <a:lnSpc>
                <a:spcPts val="4091"/>
              </a:lnSpc>
              <a:spcBef>
                <a:spcPct val="0"/>
              </a:spcBef>
            </a:pPr>
            <a:r>
              <a:rPr lang="en-US" sz="3467" spc="93">
                <a:solidFill>
                  <a:srgbClr val="000000"/>
                </a:solidFill>
                <a:latin typeface="Agrandir Medium"/>
              </a:rPr>
              <a:t>Hearing client's difficult stories and traumatic experiences</a:t>
            </a:r>
          </a:p>
        </p:txBody>
      </p:sp>
      <p:sp>
        <p:nvSpPr>
          <p:cNvPr id="8" name="TextBox 8"/>
          <p:cNvSpPr txBox="1"/>
          <p:nvPr/>
        </p:nvSpPr>
        <p:spPr>
          <a:xfrm>
            <a:off x="5742647" y="1719880"/>
            <a:ext cx="5114211" cy="1577355"/>
          </a:xfrm>
          <a:prstGeom prst="rect">
            <a:avLst/>
          </a:prstGeom>
        </p:spPr>
        <p:txBody>
          <a:bodyPr lIns="0" tIns="0" rIns="0" bIns="0" rtlCol="0" anchor="t">
            <a:spAutoFit/>
          </a:bodyPr>
          <a:lstStyle/>
          <a:p>
            <a:pPr algn="r">
              <a:lnSpc>
                <a:spcPts val="4091"/>
              </a:lnSpc>
              <a:spcBef>
                <a:spcPct val="0"/>
              </a:spcBef>
            </a:pPr>
            <a:r>
              <a:rPr lang="en-US" sz="3467" spc="93">
                <a:solidFill>
                  <a:srgbClr val="000000"/>
                </a:solidFill>
                <a:latin typeface="Agrandir Medium"/>
              </a:rPr>
              <a:t>Shared cultural or individual histories with our clients </a:t>
            </a:r>
          </a:p>
        </p:txBody>
      </p:sp>
      <p:sp>
        <p:nvSpPr>
          <p:cNvPr id="10" name="TextBox 10"/>
          <p:cNvSpPr txBox="1"/>
          <p:nvPr/>
        </p:nvSpPr>
        <p:spPr>
          <a:xfrm>
            <a:off x="5076962" y="5398220"/>
            <a:ext cx="5793503" cy="1051570"/>
          </a:xfrm>
          <a:prstGeom prst="rect">
            <a:avLst/>
          </a:prstGeom>
        </p:spPr>
        <p:txBody>
          <a:bodyPr lIns="0" tIns="0" rIns="0" bIns="0" rtlCol="0" anchor="t">
            <a:spAutoFit/>
          </a:bodyPr>
          <a:lstStyle/>
          <a:p>
            <a:pPr algn="r">
              <a:lnSpc>
                <a:spcPts val="4091"/>
              </a:lnSpc>
              <a:spcBef>
                <a:spcPct val="0"/>
              </a:spcBef>
            </a:pPr>
            <a:r>
              <a:rPr lang="en-US" sz="3467" spc="93">
                <a:solidFill>
                  <a:srgbClr val="000000"/>
                </a:solidFill>
                <a:latin typeface="Agrandir Medium"/>
              </a:rPr>
              <a:t>Reframing client's stories in the first person  </a:t>
            </a:r>
          </a:p>
        </p:txBody>
      </p:sp>
      <p:sp>
        <p:nvSpPr>
          <p:cNvPr id="14" name="TextBox 14"/>
          <p:cNvSpPr txBox="1"/>
          <p:nvPr/>
        </p:nvSpPr>
        <p:spPr>
          <a:xfrm>
            <a:off x="5748686" y="3559051"/>
            <a:ext cx="5114210" cy="1577355"/>
          </a:xfrm>
          <a:prstGeom prst="rect">
            <a:avLst/>
          </a:prstGeom>
        </p:spPr>
        <p:txBody>
          <a:bodyPr lIns="0" tIns="0" rIns="0" bIns="0" rtlCol="0" anchor="t">
            <a:spAutoFit/>
          </a:bodyPr>
          <a:lstStyle/>
          <a:p>
            <a:pPr algn="r">
              <a:lnSpc>
                <a:spcPts val="4091"/>
              </a:lnSpc>
              <a:spcBef>
                <a:spcPct val="0"/>
              </a:spcBef>
            </a:pPr>
            <a:r>
              <a:rPr lang="en-US" sz="3467" spc="93">
                <a:solidFill>
                  <a:srgbClr val="000000"/>
                </a:solidFill>
                <a:latin typeface="Agrandir Medium"/>
              </a:rPr>
              <a:t>Accompanying clients as they engage with harmful institutions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2924" y="384336"/>
            <a:ext cx="11700877" cy="5835907"/>
            <a:chOff x="0" y="0"/>
            <a:chExt cx="23401754" cy="11671815"/>
          </a:xfrm>
        </p:grpSpPr>
        <p:grpSp>
          <p:nvGrpSpPr>
            <p:cNvPr id="3" name="Group 3"/>
            <p:cNvGrpSpPr/>
            <p:nvPr/>
          </p:nvGrpSpPr>
          <p:grpSpPr>
            <a:xfrm>
              <a:off x="0" y="0"/>
              <a:ext cx="11486756" cy="5544372"/>
              <a:chOff x="0" y="0"/>
              <a:chExt cx="2250310" cy="1086169"/>
            </a:xfrm>
          </p:grpSpPr>
          <p:sp>
            <p:nvSpPr>
              <p:cNvPr id="4" name="Freeform 4"/>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5" name="TextBox 5"/>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6" name="Group 6"/>
            <p:cNvGrpSpPr/>
            <p:nvPr/>
          </p:nvGrpSpPr>
          <p:grpSpPr>
            <a:xfrm>
              <a:off x="0" y="6127443"/>
              <a:ext cx="11486756" cy="5544372"/>
              <a:chOff x="0" y="0"/>
              <a:chExt cx="2250310" cy="1086169"/>
            </a:xfrm>
          </p:grpSpPr>
          <p:sp>
            <p:nvSpPr>
              <p:cNvPr id="7" name="Freeform 7"/>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8" name="TextBox 8"/>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9" name="Group 9"/>
            <p:cNvGrpSpPr/>
            <p:nvPr/>
          </p:nvGrpSpPr>
          <p:grpSpPr>
            <a:xfrm>
              <a:off x="11914998" y="0"/>
              <a:ext cx="11486756" cy="5544372"/>
              <a:chOff x="0" y="0"/>
              <a:chExt cx="2250310" cy="1086169"/>
            </a:xfrm>
          </p:grpSpPr>
          <p:sp>
            <p:nvSpPr>
              <p:cNvPr id="10" name="Freeform 10"/>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1" name="TextBox 11"/>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12" name="Group 12"/>
            <p:cNvGrpSpPr/>
            <p:nvPr/>
          </p:nvGrpSpPr>
          <p:grpSpPr>
            <a:xfrm>
              <a:off x="11914998" y="6127443"/>
              <a:ext cx="11486756" cy="5544372"/>
              <a:chOff x="0" y="0"/>
              <a:chExt cx="2250310" cy="1086169"/>
            </a:xfrm>
          </p:grpSpPr>
          <p:sp>
            <p:nvSpPr>
              <p:cNvPr id="13" name="Freeform 13"/>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4" name="TextBox 14"/>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grpSp>
        <p:nvGrpSpPr>
          <p:cNvPr id="15" name="Group 15"/>
          <p:cNvGrpSpPr/>
          <p:nvPr/>
        </p:nvGrpSpPr>
        <p:grpSpPr>
          <a:xfrm>
            <a:off x="4137509" y="1365519"/>
            <a:ext cx="3911707" cy="3873539"/>
            <a:chOff x="0" y="0"/>
            <a:chExt cx="7823414" cy="7747078"/>
          </a:xfrm>
        </p:grpSpPr>
        <p:grpSp>
          <p:nvGrpSpPr>
            <p:cNvPr id="16" name="Group 16"/>
            <p:cNvGrpSpPr/>
            <p:nvPr/>
          </p:nvGrpSpPr>
          <p:grpSpPr>
            <a:xfrm>
              <a:off x="0" y="0"/>
              <a:ext cx="7823414" cy="7747078"/>
              <a:chOff x="0" y="0"/>
              <a:chExt cx="1099470" cy="1088742"/>
            </a:xfrm>
          </p:grpSpPr>
          <p:sp>
            <p:nvSpPr>
              <p:cNvPr id="17" name="Freeform 17"/>
              <p:cNvSpPr/>
              <p:nvPr/>
            </p:nvSpPr>
            <p:spPr>
              <a:xfrm>
                <a:off x="0" y="0"/>
                <a:ext cx="1099470" cy="1088742"/>
              </a:xfrm>
              <a:custGeom>
                <a:avLst/>
                <a:gdLst/>
                <a:ahLst/>
                <a:cxnLst/>
                <a:rect l="l" t="t" r="r" b="b"/>
                <a:pathLst>
                  <a:path w="1099470" h="1088742">
                    <a:moveTo>
                      <a:pt x="549735" y="0"/>
                    </a:moveTo>
                    <a:cubicBezTo>
                      <a:pt x="246125" y="0"/>
                      <a:pt x="0" y="243723"/>
                      <a:pt x="0" y="544371"/>
                    </a:cubicBezTo>
                    <a:cubicBezTo>
                      <a:pt x="0" y="845019"/>
                      <a:pt x="246125" y="1088742"/>
                      <a:pt x="549735" y="1088742"/>
                    </a:cubicBezTo>
                    <a:cubicBezTo>
                      <a:pt x="853345" y="1088742"/>
                      <a:pt x="1099470" y="845019"/>
                      <a:pt x="1099470" y="544371"/>
                    </a:cubicBezTo>
                    <a:cubicBezTo>
                      <a:pt x="1099470" y="243723"/>
                      <a:pt x="853345" y="0"/>
                      <a:pt x="549735" y="0"/>
                    </a:cubicBezTo>
                    <a:close/>
                  </a:path>
                </a:pathLst>
              </a:custGeom>
              <a:solidFill>
                <a:schemeClr val="accent2">
                  <a:lumMod val="20000"/>
                  <a:lumOff val="80000"/>
                </a:schemeClr>
              </a:solidFill>
              <a:ln w="314325" cap="sq">
                <a:solidFill>
                  <a:schemeClr val="bg1"/>
                </a:solidFill>
                <a:prstDash val="solid"/>
                <a:miter/>
              </a:ln>
            </p:spPr>
            <p:txBody>
              <a:bodyPr/>
              <a:lstStyle/>
              <a:p>
                <a:endParaRPr lang="en-US" sz="1200"/>
              </a:p>
            </p:txBody>
          </p:sp>
          <p:sp>
            <p:nvSpPr>
              <p:cNvPr id="18" name="TextBox 18"/>
              <p:cNvSpPr txBox="1"/>
              <p:nvPr/>
            </p:nvSpPr>
            <p:spPr>
              <a:xfrm>
                <a:off x="103075" y="83020"/>
                <a:ext cx="893319" cy="903653"/>
              </a:xfrm>
              <a:prstGeom prst="rect">
                <a:avLst/>
              </a:prstGeom>
            </p:spPr>
            <p:txBody>
              <a:bodyPr lIns="33867" tIns="33867" rIns="33867" bIns="33867" rtlCol="0" anchor="ctr"/>
              <a:lstStyle/>
              <a:p>
                <a:pPr algn="ctr">
                  <a:lnSpc>
                    <a:spcPts val="1888"/>
                  </a:lnSpc>
                </a:pPr>
                <a:endParaRPr sz="1200"/>
              </a:p>
            </p:txBody>
          </p:sp>
        </p:grpSp>
        <p:sp>
          <p:nvSpPr>
            <p:cNvPr id="19" name="TextBox 19"/>
            <p:cNvSpPr txBox="1"/>
            <p:nvPr/>
          </p:nvSpPr>
          <p:spPr>
            <a:xfrm>
              <a:off x="446692" y="1850762"/>
              <a:ext cx="6930018" cy="3462486"/>
            </a:xfrm>
            <a:prstGeom prst="rect">
              <a:avLst/>
            </a:prstGeom>
          </p:spPr>
          <p:txBody>
            <a:bodyPr lIns="0" tIns="0" rIns="0" bIns="0" rtlCol="0" anchor="t">
              <a:spAutoFit/>
            </a:bodyPr>
            <a:lstStyle/>
            <a:p>
              <a:pPr algn="ctr">
                <a:lnSpc>
                  <a:spcPts val="4484"/>
                </a:lnSpc>
                <a:spcBef>
                  <a:spcPct val="0"/>
                </a:spcBef>
              </a:pPr>
              <a:r>
                <a:rPr lang="en-US" sz="3800" spc="379">
                  <a:solidFill>
                    <a:srgbClr val="000000"/>
                  </a:solidFill>
                  <a:latin typeface="Hatton Black"/>
                </a:rPr>
                <a:t>HOW DOES TRAUMA SHOW UP?</a:t>
              </a:r>
            </a:p>
          </p:txBody>
        </p:sp>
      </p:grpSp>
      <p:sp>
        <p:nvSpPr>
          <p:cNvPr id="20" name="TextBox 20"/>
          <p:cNvSpPr txBox="1"/>
          <p:nvPr/>
        </p:nvSpPr>
        <p:spPr>
          <a:xfrm>
            <a:off x="425639" y="608430"/>
            <a:ext cx="4211141"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EMOTIONALLY</a:t>
            </a:r>
          </a:p>
        </p:txBody>
      </p:sp>
      <p:sp>
        <p:nvSpPr>
          <p:cNvPr id="21" name="TextBox 21"/>
          <p:cNvSpPr txBox="1"/>
          <p:nvPr/>
        </p:nvSpPr>
        <p:spPr>
          <a:xfrm>
            <a:off x="8060656" y="494823"/>
            <a:ext cx="357673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PHYSICALLY</a:t>
            </a:r>
          </a:p>
        </p:txBody>
      </p:sp>
      <p:sp>
        <p:nvSpPr>
          <p:cNvPr id="22" name="TextBox 22"/>
          <p:cNvSpPr txBox="1"/>
          <p:nvPr/>
        </p:nvSpPr>
        <p:spPr>
          <a:xfrm>
            <a:off x="663466" y="5479052"/>
            <a:ext cx="3953669"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COGNITIVELY</a:t>
            </a:r>
          </a:p>
        </p:txBody>
      </p:sp>
      <p:sp>
        <p:nvSpPr>
          <p:cNvPr id="23" name="TextBox 23"/>
          <p:cNvSpPr txBox="1"/>
          <p:nvPr/>
        </p:nvSpPr>
        <p:spPr>
          <a:xfrm>
            <a:off x="7169175" y="5479052"/>
            <a:ext cx="446821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BEHAVIORALLY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2924" y="384336"/>
            <a:ext cx="11700877" cy="5835907"/>
            <a:chOff x="0" y="0"/>
            <a:chExt cx="23401754" cy="11671815"/>
          </a:xfrm>
        </p:grpSpPr>
        <p:grpSp>
          <p:nvGrpSpPr>
            <p:cNvPr id="3" name="Group 3"/>
            <p:cNvGrpSpPr/>
            <p:nvPr/>
          </p:nvGrpSpPr>
          <p:grpSpPr>
            <a:xfrm>
              <a:off x="0" y="0"/>
              <a:ext cx="11486756" cy="5544372"/>
              <a:chOff x="0" y="0"/>
              <a:chExt cx="2250310" cy="1086169"/>
            </a:xfrm>
          </p:grpSpPr>
          <p:sp>
            <p:nvSpPr>
              <p:cNvPr id="4" name="Freeform 4"/>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5" name="TextBox 5"/>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6" name="Group 6"/>
            <p:cNvGrpSpPr/>
            <p:nvPr/>
          </p:nvGrpSpPr>
          <p:grpSpPr>
            <a:xfrm>
              <a:off x="0" y="6127443"/>
              <a:ext cx="11486756" cy="5544372"/>
              <a:chOff x="0" y="0"/>
              <a:chExt cx="2250310" cy="1086169"/>
            </a:xfrm>
          </p:grpSpPr>
          <p:sp>
            <p:nvSpPr>
              <p:cNvPr id="7" name="Freeform 7"/>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8" name="TextBox 8"/>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9" name="Group 9"/>
            <p:cNvGrpSpPr/>
            <p:nvPr/>
          </p:nvGrpSpPr>
          <p:grpSpPr>
            <a:xfrm>
              <a:off x="11914998" y="0"/>
              <a:ext cx="11486756" cy="5544372"/>
              <a:chOff x="0" y="0"/>
              <a:chExt cx="2250310" cy="1086169"/>
            </a:xfrm>
          </p:grpSpPr>
          <p:sp>
            <p:nvSpPr>
              <p:cNvPr id="10" name="Freeform 10"/>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1" name="TextBox 11"/>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12" name="Group 12"/>
            <p:cNvGrpSpPr/>
            <p:nvPr/>
          </p:nvGrpSpPr>
          <p:grpSpPr>
            <a:xfrm>
              <a:off x="11914998" y="6127443"/>
              <a:ext cx="11486756" cy="5544372"/>
              <a:chOff x="0" y="0"/>
              <a:chExt cx="2250310" cy="1086169"/>
            </a:xfrm>
          </p:grpSpPr>
          <p:sp>
            <p:nvSpPr>
              <p:cNvPr id="13" name="Freeform 13"/>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4" name="TextBox 14"/>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sp>
        <p:nvSpPr>
          <p:cNvPr id="15" name="TextBox 15"/>
          <p:cNvSpPr txBox="1"/>
          <p:nvPr/>
        </p:nvSpPr>
        <p:spPr>
          <a:xfrm>
            <a:off x="425639" y="494823"/>
            <a:ext cx="4211141"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EMOTIONALLY</a:t>
            </a:r>
          </a:p>
        </p:txBody>
      </p:sp>
      <p:sp>
        <p:nvSpPr>
          <p:cNvPr id="16" name="TextBox 16"/>
          <p:cNvSpPr txBox="1"/>
          <p:nvPr/>
        </p:nvSpPr>
        <p:spPr>
          <a:xfrm>
            <a:off x="8060656" y="494823"/>
            <a:ext cx="357673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PHYSICALLY</a:t>
            </a:r>
          </a:p>
        </p:txBody>
      </p:sp>
      <p:sp>
        <p:nvSpPr>
          <p:cNvPr id="17" name="TextBox 17"/>
          <p:cNvSpPr txBox="1"/>
          <p:nvPr/>
        </p:nvSpPr>
        <p:spPr>
          <a:xfrm>
            <a:off x="425639" y="5631452"/>
            <a:ext cx="3953669"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COGNITIVELY</a:t>
            </a:r>
          </a:p>
        </p:txBody>
      </p:sp>
      <p:sp>
        <p:nvSpPr>
          <p:cNvPr id="18" name="TextBox 18"/>
          <p:cNvSpPr txBox="1"/>
          <p:nvPr/>
        </p:nvSpPr>
        <p:spPr>
          <a:xfrm>
            <a:off x="7169175" y="5631452"/>
            <a:ext cx="446821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BEHAVIORALLY</a:t>
            </a:r>
          </a:p>
        </p:txBody>
      </p:sp>
      <p:sp>
        <p:nvSpPr>
          <p:cNvPr id="19" name="TextBox 19"/>
          <p:cNvSpPr txBox="1"/>
          <p:nvPr/>
        </p:nvSpPr>
        <p:spPr>
          <a:xfrm>
            <a:off x="425639" y="1154072"/>
            <a:ext cx="2267645" cy="2099357"/>
          </a:xfrm>
          <a:prstGeom prst="rect">
            <a:avLst/>
          </a:prstGeom>
        </p:spPr>
        <p:txBody>
          <a:bodyPr lIns="0" tIns="0" rIns="0" bIns="0" rtlCol="0" anchor="t">
            <a:spAutoFit/>
          </a:bodyPr>
          <a:lstStyle/>
          <a:p>
            <a:pPr marL="446213" lvl="1" indent="-223106" algn="just">
              <a:lnSpc>
                <a:spcPts val="2438"/>
              </a:lnSpc>
              <a:buFont typeface="Arial"/>
              <a:buChar char="•"/>
            </a:pPr>
            <a:r>
              <a:rPr lang="en-US" sz="2066" spc="206">
                <a:solidFill>
                  <a:srgbClr val="8F746A"/>
                </a:solidFill>
                <a:latin typeface="Agrandir Medium"/>
              </a:rPr>
              <a:t>anxiety</a:t>
            </a:r>
          </a:p>
          <a:p>
            <a:pPr marL="446213" lvl="1" indent="-223106" algn="just">
              <a:lnSpc>
                <a:spcPts val="2438"/>
              </a:lnSpc>
              <a:buFont typeface="Arial"/>
              <a:buChar char="•"/>
            </a:pPr>
            <a:r>
              <a:rPr lang="en-US" sz="2066" spc="206">
                <a:solidFill>
                  <a:srgbClr val="8F746A"/>
                </a:solidFill>
                <a:latin typeface="Agrandir Medium"/>
              </a:rPr>
              <a:t>detachment</a:t>
            </a:r>
          </a:p>
          <a:p>
            <a:pPr marL="446213" lvl="1" indent="-223106" algn="just">
              <a:lnSpc>
                <a:spcPts val="2438"/>
              </a:lnSpc>
              <a:buFont typeface="Arial"/>
              <a:buChar char="•"/>
            </a:pPr>
            <a:r>
              <a:rPr lang="en-US" sz="2066" spc="206">
                <a:solidFill>
                  <a:srgbClr val="8F746A"/>
                </a:solidFill>
                <a:latin typeface="Agrandir Medium"/>
              </a:rPr>
              <a:t>numbness</a:t>
            </a:r>
          </a:p>
          <a:p>
            <a:pPr marL="446213" lvl="1" indent="-223106" algn="just">
              <a:lnSpc>
                <a:spcPts val="2438"/>
              </a:lnSpc>
              <a:buFont typeface="Arial"/>
              <a:buChar char="•"/>
            </a:pPr>
            <a:r>
              <a:rPr lang="en-US" sz="2066" spc="206">
                <a:solidFill>
                  <a:srgbClr val="8F746A"/>
                </a:solidFill>
                <a:latin typeface="Agrandir Medium"/>
              </a:rPr>
              <a:t>sadness</a:t>
            </a:r>
          </a:p>
          <a:p>
            <a:pPr marL="446213" lvl="1" indent="-223106" algn="just">
              <a:lnSpc>
                <a:spcPts val="2438"/>
              </a:lnSpc>
              <a:buFont typeface="Arial"/>
              <a:buChar char="•"/>
            </a:pPr>
            <a:r>
              <a:rPr lang="en-US" sz="2066" spc="206">
                <a:solidFill>
                  <a:srgbClr val="8F746A"/>
                </a:solidFill>
                <a:latin typeface="Agrandir Medium"/>
              </a:rPr>
              <a:t>anger</a:t>
            </a:r>
          </a:p>
          <a:p>
            <a:pPr marL="446213" lvl="1" indent="-223106" algn="just">
              <a:lnSpc>
                <a:spcPts val="2438"/>
              </a:lnSpc>
              <a:buFont typeface="Arial"/>
              <a:buChar char="•"/>
            </a:pPr>
            <a:r>
              <a:rPr lang="en-US" sz="2066" spc="206">
                <a:solidFill>
                  <a:srgbClr val="8F746A"/>
                </a:solidFill>
                <a:latin typeface="Agrandir Medium"/>
              </a:rPr>
              <a:t>overwhelm</a:t>
            </a:r>
          </a:p>
          <a:p>
            <a:pPr>
              <a:lnSpc>
                <a:spcPts val="1888"/>
              </a:lnSpc>
            </a:pPr>
            <a:endParaRPr lang="en-US" sz="2066" spc="206">
              <a:solidFill>
                <a:srgbClr val="8F746A"/>
              </a:solidFill>
              <a:latin typeface="Agrandir Medium"/>
            </a:endParaRPr>
          </a:p>
        </p:txBody>
      </p:sp>
      <p:sp>
        <p:nvSpPr>
          <p:cNvPr id="20" name="TextBox 20"/>
          <p:cNvSpPr txBox="1"/>
          <p:nvPr/>
        </p:nvSpPr>
        <p:spPr>
          <a:xfrm>
            <a:off x="6389170" y="1041670"/>
            <a:ext cx="5139829" cy="923330"/>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stomachache/nausea</a:t>
            </a:r>
          </a:p>
          <a:p>
            <a:pPr marL="446215" lvl="1" indent="-223108">
              <a:lnSpc>
                <a:spcPts val="2438"/>
              </a:lnSpc>
              <a:buFont typeface="Arial"/>
              <a:buChar char="•"/>
            </a:pPr>
            <a:r>
              <a:rPr lang="en-US" sz="2066" spc="206">
                <a:solidFill>
                  <a:srgbClr val="8F746A"/>
                </a:solidFill>
                <a:latin typeface="Agrandir Medium"/>
              </a:rPr>
              <a:t>clamminess/shivering/sweating</a:t>
            </a:r>
          </a:p>
          <a:p>
            <a:pPr marL="446215" lvl="1" indent="-223108">
              <a:lnSpc>
                <a:spcPts val="2438"/>
              </a:lnSpc>
              <a:buFont typeface="Arial"/>
              <a:buChar char="•"/>
            </a:pPr>
            <a:r>
              <a:rPr lang="en-US" sz="2066" spc="206">
                <a:solidFill>
                  <a:srgbClr val="8F746A"/>
                </a:solidFill>
                <a:latin typeface="Agrandir Medium"/>
              </a:rPr>
              <a:t> fatigue</a:t>
            </a:r>
          </a:p>
        </p:txBody>
      </p:sp>
      <p:sp>
        <p:nvSpPr>
          <p:cNvPr id="21" name="TextBox 21"/>
          <p:cNvSpPr txBox="1"/>
          <p:nvPr/>
        </p:nvSpPr>
        <p:spPr>
          <a:xfrm>
            <a:off x="425639" y="3618154"/>
            <a:ext cx="4096345" cy="923330"/>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racing thoughts</a:t>
            </a:r>
          </a:p>
          <a:p>
            <a:pPr marL="446215" lvl="1" indent="-223108">
              <a:lnSpc>
                <a:spcPts val="2438"/>
              </a:lnSpc>
              <a:buFont typeface="Arial"/>
              <a:buChar char="•"/>
            </a:pPr>
            <a:r>
              <a:rPr lang="en-US" sz="2066" spc="206">
                <a:solidFill>
                  <a:srgbClr val="8F746A"/>
                </a:solidFill>
                <a:latin typeface="Agrandir Medium"/>
              </a:rPr>
              <a:t>difficulty concentrating</a:t>
            </a:r>
          </a:p>
          <a:p>
            <a:pPr marL="446215" lvl="1" indent="-223108">
              <a:lnSpc>
                <a:spcPts val="2438"/>
              </a:lnSpc>
              <a:buFont typeface="Arial"/>
              <a:buChar char="•"/>
            </a:pPr>
            <a:r>
              <a:rPr lang="en-US" sz="2066" spc="206">
                <a:solidFill>
                  <a:srgbClr val="8F746A"/>
                </a:solidFill>
                <a:latin typeface="Agrandir Medium"/>
              </a:rPr>
              <a:t>memory problems</a:t>
            </a:r>
          </a:p>
        </p:txBody>
      </p:sp>
      <p:sp>
        <p:nvSpPr>
          <p:cNvPr id="22" name="TextBox 22"/>
          <p:cNvSpPr txBox="1"/>
          <p:nvPr/>
        </p:nvSpPr>
        <p:spPr>
          <a:xfrm>
            <a:off x="6472341" y="3618154"/>
            <a:ext cx="5719659" cy="1538883"/>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startled reaction</a:t>
            </a:r>
          </a:p>
          <a:p>
            <a:pPr marL="446215" lvl="1" indent="-223108">
              <a:lnSpc>
                <a:spcPts val="2438"/>
              </a:lnSpc>
              <a:buFont typeface="Arial"/>
              <a:buChar char="•"/>
            </a:pPr>
            <a:r>
              <a:rPr lang="en-US" sz="2066" spc="206">
                <a:solidFill>
                  <a:srgbClr val="8F746A"/>
                </a:solidFill>
                <a:latin typeface="Agrandir Medium"/>
              </a:rPr>
              <a:t>either a very flat or a very emotional affect</a:t>
            </a:r>
          </a:p>
          <a:p>
            <a:pPr marL="446215" lvl="1" indent="-223108">
              <a:lnSpc>
                <a:spcPts val="2438"/>
              </a:lnSpc>
              <a:buFont typeface="Arial"/>
              <a:buChar char="•"/>
            </a:pPr>
            <a:r>
              <a:rPr lang="en-US" sz="2066" spc="206">
                <a:solidFill>
                  <a:srgbClr val="8F746A"/>
                </a:solidFill>
                <a:latin typeface="Agrandir Medium"/>
              </a:rPr>
              <a:t>difficulty expressing yourself</a:t>
            </a:r>
          </a:p>
          <a:p>
            <a:pPr marL="446215" lvl="1" indent="-223108">
              <a:lnSpc>
                <a:spcPts val="2438"/>
              </a:lnSpc>
              <a:buFont typeface="Arial"/>
              <a:buChar char="•"/>
            </a:pPr>
            <a:r>
              <a:rPr lang="en-US" sz="2066" spc="206">
                <a:solidFill>
                  <a:srgbClr val="8F746A"/>
                </a:solidFill>
                <a:latin typeface="Agrandir Medium"/>
              </a:rPr>
              <a:t>withdrawal</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2924" y="384336"/>
            <a:ext cx="11700877" cy="5835907"/>
            <a:chOff x="0" y="0"/>
            <a:chExt cx="23401754" cy="11671815"/>
          </a:xfrm>
        </p:grpSpPr>
        <p:grpSp>
          <p:nvGrpSpPr>
            <p:cNvPr id="3" name="Group 3"/>
            <p:cNvGrpSpPr/>
            <p:nvPr/>
          </p:nvGrpSpPr>
          <p:grpSpPr>
            <a:xfrm>
              <a:off x="0" y="0"/>
              <a:ext cx="11486756" cy="5544372"/>
              <a:chOff x="0" y="0"/>
              <a:chExt cx="2250310" cy="1086169"/>
            </a:xfrm>
          </p:grpSpPr>
          <p:sp>
            <p:nvSpPr>
              <p:cNvPr id="4" name="Freeform 4"/>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5" name="TextBox 5"/>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6" name="Group 6"/>
            <p:cNvGrpSpPr/>
            <p:nvPr/>
          </p:nvGrpSpPr>
          <p:grpSpPr>
            <a:xfrm>
              <a:off x="0" y="6127443"/>
              <a:ext cx="11486756" cy="5544372"/>
              <a:chOff x="0" y="0"/>
              <a:chExt cx="2250310" cy="1086169"/>
            </a:xfrm>
          </p:grpSpPr>
          <p:sp>
            <p:nvSpPr>
              <p:cNvPr id="7" name="Freeform 7"/>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8" name="TextBox 8"/>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9" name="Group 9"/>
            <p:cNvGrpSpPr/>
            <p:nvPr/>
          </p:nvGrpSpPr>
          <p:grpSpPr>
            <a:xfrm>
              <a:off x="11914998" y="0"/>
              <a:ext cx="11486756" cy="5544372"/>
              <a:chOff x="0" y="0"/>
              <a:chExt cx="2250310" cy="1086169"/>
            </a:xfrm>
          </p:grpSpPr>
          <p:sp>
            <p:nvSpPr>
              <p:cNvPr id="10" name="Freeform 10"/>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1" name="TextBox 11"/>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nvGrpSpPr>
            <p:cNvPr id="12" name="Group 12"/>
            <p:cNvGrpSpPr/>
            <p:nvPr/>
          </p:nvGrpSpPr>
          <p:grpSpPr>
            <a:xfrm>
              <a:off x="11914998" y="6127443"/>
              <a:ext cx="11486756" cy="5544372"/>
              <a:chOff x="0" y="0"/>
              <a:chExt cx="2250310" cy="1086169"/>
            </a:xfrm>
          </p:grpSpPr>
          <p:sp>
            <p:nvSpPr>
              <p:cNvPr id="13" name="Freeform 13"/>
              <p:cNvSpPr/>
              <p:nvPr/>
            </p:nvSpPr>
            <p:spPr>
              <a:xfrm>
                <a:off x="0" y="0"/>
                <a:ext cx="2250310" cy="1086169"/>
              </a:xfrm>
              <a:custGeom>
                <a:avLst/>
                <a:gdLst/>
                <a:ahLst/>
                <a:cxnLst/>
                <a:rect l="l" t="t" r="r" b="b"/>
                <a:pathLst>
                  <a:path w="2250310" h="1086169">
                    <a:moveTo>
                      <a:pt x="45831" y="0"/>
                    </a:moveTo>
                    <a:lnTo>
                      <a:pt x="2204479" y="0"/>
                    </a:lnTo>
                    <a:cubicBezTo>
                      <a:pt x="2216634" y="0"/>
                      <a:pt x="2228291" y="4829"/>
                      <a:pt x="2236886" y="13424"/>
                    </a:cubicBezTo>
                    <a:cubicBezTo>
                      <a:pt x="2245481" y="22019"/>
                      <a:pt x="2250310" y="33676"/>
                      <a:pt x="2250310" y="45831"/>
                    </a:cubicBezTo>
                    <a:lnTo>
                      <a:pt x="2250310" y="1040338"/>
                    </a:lnTo>
                    <a:cubicBezTo>
                      <a:pt x="2250310" y="1052493"/>
                      <a:pt x="2245481" y="1064150"/>
                      <a:pt x="2236886" y="1072745"/>
                    </a:cubicBezTo>
                    <a:cubicBezTo>
                      <a:pt x="2228291" y="1081340"/>
                      <a:pt x="2216634" y="1086169"/>
                      <a:pt x="2204479" y="1086169"/>
                    </a:cubicBezTo>
                    <a:lnTo>
                      <a:pt x="45831" y="1086169"/>
                    </a:lnTo>
                    <a:cubicBezTo>
                      <a:pt x="20519" y="1086169"/>
                      <a:pt x="0" y="1065649"/>
                      <a:pt x="0" y="1040338"/>
                    </a:cubicBezTo>
                    <a:lnTo>
                      <a:pt x="0" y="45831"/>
                    </a:lnTo>
                    <a:cubicBezTo>
                      <a:pt x="0" y="33676"/>
                      <a:pt x="4829" y="22019"/>
                      <a:pt x="13424" y="13424"/>
                    </a:cubicBezTo>
                    <a:cubicBezTo>
                      <a:pt x="22019" y="4829"/>
                      <a:pt x="33676" y="0"/>
                      <a:pt x="45831" y="0"/>
                    </a:cubicBezTo>
                    <a:close/>
                  </a:path>
                </a:pathLst>
              </a:custGeom>
              <a:solidFill>
                <a:schemeClr val="accent2">
                  <a:lumMod val="20000"/>
                  <a:lumOff val="80000"/>
                </a:schemeClr>
              </a:solidFill>
            </p:spPr>
            <p:txBody>
              <a:bodyPr/>
              <a:lstStyle/>
              <a:p>
                <a:endParaRPr lang="en-US" sz="1200"/>
              </a:p>
            </p:txBody>
          </p:sp>
          <p:sp>
            <p:nvSpPr>
              <p:cNvPr id="14" name="TextBox 14"/>
              <p:cNvSpPr txBox="1"/>
              <p:nvPr/>
            </p:nvSpPr>
            <p:spPr>
              <a:xfrm>
                <a:off x="0" y="-19050"/>
                <a:ext cx="2250310" cy="1105219"/>
              </a:xfrm>
              <a:prstGeom prst="rect">
                <a:avLst/>
              </a:prstGeom>
              <a:solidFill>
                <a:schemeClr val="accent2">
                  <a:lumMod val="20000"/>
                  <a:lumOff val="80000"/>
                </a:schemeClr>
              </a:solidFill>
            </p:spPr>
            <p:txBody>
              <a:bodyPr lIns="33867" tIns="33867" rIns="33867" bIns="33867" rtlCol="0" anchor="ctr"/>
              <a:lstStyle/>
              <a:p>
                <a:pPr algn="ctr">
                  <a:lnSpc>
                    <a:spcPts val="1888"/>
                  </a:lnSpc>
                </a:pPr>
                <a:endParaRPr sz="1200"/>
              </a:p>
            </p:txBody>
          </p:sp>
        </p:grpSp>
      </p:grpSp>
      <p:sp>
        <p:nvSpPr>
          <p:cNvPr id="15" name="TextBox 15"/>
          <p:cNvSpPr txBox="1"/>
          <p:nvPr/>
        </p:nvSpPr>
        <p:spPr>
          <a:xfrm>
            <a:off x="425639" y="494823"/>
            <a:ext cx="4211141"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EMOTIONALLY</a:t>
            </a:r>
          </a:p>
        </p:txBody>
      </p:sp>
      <p:sp>
        <p:nvSpPr>
          <p:cNvPr id="16" name="TextBox 16"/>
          <p:cNvSpPr txBox="1"/>
          <p:nvPr/>
        </p:nvSpPr>
        <p:spPr>
          <a:xfrm>
            <a:off x="8060656" y="494823"/>
            <a:ext cx="357673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PHYSICALLY</a:t>
            </a:r>
          </a:p>
        </p:txBody>
      </p:sp>
      <p:sp>
        <p:nvSpPr>
          <p:cNvPr id="17" name="TextBox 17"/>
          <p:cNvSpPr txBox="1"/>
          <p:nvPr/>
        </p:nvSpPr>
        <p:spPr>
          <a:xfrm>
            <a:off x="425639" y="5729854"/>
            <a:ext cx="3953669"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COGNITIVELY</a:t>
            </a:r>
          </a:p>
        </p:txBody>
      </p:sp>
      <p:sp>
        <p:nvSpPr>
          <p:cNvPr id="18" name="TextBox 18"/>
          <p:cNvSpPr txBox="1"/>
          <p:nvPr/>
        </p:nvSpPr>
        <p:spPr>
          <a:xfrm>
            <a:off x="7169175" y="5729854"/>
            <a:ext cx="4468217" cy="461665"/>
          </a:xfrm>
          <a:prstGeom prst="rect">
            <a:avLst/>
          </a:prstGeom>
        </p:spPr>
        <p:txBody>
          <a:bodyPr lIns="0" tIns="0" rIns="0" bIns="0" rtlCol="0" anchor="t">
            <a:spAutoFit/>
          </a:bodyPr>
          <a:lstStyle/>
          <a:p>
            <a:pPr algn="ctr">
              <a:lnSpc>
                <a:spcPts val="3618"/>
              </a:lnSpc>
              <a:spcBef>
                <a:spcPct val="0"/>
              </a:spcBef>
            </a:pPr>
            <a:r>
              <a:rPr lang="en-US" sz="3066" spc="306">
                <a:solidFill>
                  <a:srgbClr val="000000"/>
                </a:solidFill>
                <a:latin typeface="Hatton Black"/>
              </a:rPr>
              <a:t>BEHAVIORALLY</a:t>
            </a:r>
          </a:p>
        </p:txBody>
      </p:sp>
      <p:sp>
        <p:nvSpPr>
          <p:cNvPr id="19" name="TextBox 19"/>
          <p:cNvSpPr txBox="1"/>
          <p:nvPr/>
        </p:nvSpPr>
        <p:spPr>
          <a:xfrm>
            <a:off x="134829" y="1041670"/>
            <a:ext cx="2267645" cy="2099357"/>
          </a:xfrm>
          <a:prstGeom prst="rect">
            <a:avLst/>
          </a:prstGeom>
        </p:spPr>
        <p:txBody>
          <a:bodyPr lIns="0" tIns="0" rIns="0" bIns="0" rtlCol="0" anchor="t">
            <a:spAutoFit/>
          </a:bodyPr>
          <a:lstStyle/>
          <a:p>
            <a:pPr marL="446213" lvl="1" indent="-223106" algn="just">
              <a:lnSpc>
                <a:spcPts val="2438"/>
              </a:lnSpc>
              <a:buFont typeface="Arial"/>
              <a:buChar char="•"/>
            </a:pPr>
            <a:r>
              <a:rPr lang="en-US" sz="2066" spc="206">
                <a:solidFill>
                  <a:srgbClr val="8F746A"/>
                </a:solidFill>
                <a:latin typeface="Agrandir Medium"/>
              </a:rPr>
              <a:t>anxiety</a:t>
            </a:r>
          </a:p>
          <a:p>
            <a:pPr marL="446213" lvl="1" indent="-223106" algn="just">
              <a:lnSpc>
                <a:spcPts val="2438"/>
              </a:lnSpc>
              <a:buFont typeface="Arial"/>
              <a:buChar char="•"/>
            </a:pPr>
            <a:r>
              <a:rPr lang="en-US" sz="2066" spc="206">
                <a:solidFill>
                  <a:srgbClr val="8F746A"/>
                </a:solidFill>
                <a:latin typeface="Agrandir Medium"/>
              </a:rPr>
              <a:t>detachment</a:t>
            </a:r>
          </a:p>
          <a:p>
            <a:pPr marL="446213" lvl="1" indent="-223106" algn="just">
              <a:lnSpc>
                <a:spcPts val="2438"/>
              </a:lnSpc>
              <a:buFont typeface="Arial"/>
              <a:buChar char="•"/>
            </a:pPr>
            <a:r>
              <a:rPr lang="en-US" sz="2066" spc="206">
                <a:solidFill>
                  <a:srgbClr val="8F746A"/>
                </a:solidFill>
                <a:latin typeface="Agrandir Medium"/>
              </a:rPr>
              <a:t>numbness</a:t>
            </a:r>
          </a:p>
          <a:p>
            <a:pPr marL="446213" lvl="1" indent="-223106" algn="just">
              <a:lnSpc>
                <a:spcPts val="2438"/>
              </a:lnSpc>
              <a:buFont typeface="Arial"/>
              <a:buChar char="•"/>
            </a:pPr>
            <a:r>
              <a:rPr lang="en-US" sz="2066" spc="206">
                <a:solidFill>
                  <a:srgbClr val="8F746A"/>
                </a:solidFill>
                <a:latin typeface="Agrandir Medium"/>
              </a:rPr>
              <a:t>sadness</a:t>
            </a:r>
          </a:p>
          <a:p>
            <a:pPr marL="446213" lvl="1" indent="-223106" algn="just">
              <a:lnSpc>
                <a:spcPts val="2438"/>
              </a:lnSpc>
              <a:buFont typeface="Arial"/>
              <a:buChar char="•"/>
            </a:pPr>
            <a:r>
              <a:rPr lang="en-US" sz="2066" spc="206">
                <a:solidFill>
                  <a:srgbClr val="8F746A"/>
                </a:solidFill>
                <a:latin typeface="Agrandir Medium"/>
              </a:rPr>
              <a:t>anger</a:t>
            </a:r>
          </a:p>
          <a:p>
            <a:pPr marL="446213" lvl="1" indent="-223106" algn="just">
              <a:lnSpc>
                <a:spcPts val="2438"/>
              </a:lnSpc>
              <a:buFont typeface="Arial"/>
              <a:buChar char="•"/>
            </a:pPr>
            <a:r>
              <a:rPr lang="en-US" sz="2066" spc="206">
                <a:solidFill>
                  <a:srgbClr val="8F746A"/>
                </a:solidFill>
                <a:latin typeface="Agrandir Medium"/>
              </a:rPr>
              <a:t>overwhelm</a:t>
            </a:r>
          </a:p>
          <a:p>
            <a:pPr>
              <a:lnSpc>
                <a:spcPts val="1888"/>
              </a:lnSpc>
            </a:pPr>
            <a:endParaRPr lang="en-US" sz="2066" spc="206">
              <a:solidFill>
                <a:srgbClr val="8F746A"/>
              </a:solidFill>
              <a:latin typeface="Agrandir Medium"/>
            </a:endParaRPr>
          </a:p>
        </p:txBody>
      </p:sp>
      <p:sp>
        <p:nvSpPr>
          <p:cNvPr id="20" name="TextBox 20"/>
          <p:cNvSpPr txBox="1"/>
          <p:nvPr/>
        </p:nvSpPr>
        <p:spPr>
          <a:xfrm>
            <a:off x="6241215" y="1041670"/>
            <a:ext cx="5139829" cy="923330"/>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stomachache/nausea</a:t>
            </a:r>
          </a:p>
          <a:p>
            <a:pPr marL="446215" lvl="1" indent="-223108">
              <a:lnSpc>
                <a:spcPts val="2438"/>
              </a:lnSpc>
              <a:buFont typeface="Arial"/>
              <a:buChar char="•"/>
            </a:pPr>
            <a:r>
              <a:rPr lang="en-US" sz="2066" spc="206">
                <a:solidFill>
                  <a:srgbClr val="8F746A"/>
                </a:solidFill>
                <a:latin typeface="Agrandir Medium"/>
              </a:rPr>
              <a:t>clamminess/shivering/sweating</a:t>
            </a:r>
          </a:p>
          <a:p>
            <a:pPr marL="446215" lvl="1" indent="-223108">
              <a:lnSpc>
                <a:spcPts val="2438"/>
              </a:lnSpc>
              <a:buFont typeface="Arial"/>
              <a:buChar char="•"/>
            </a:pPr>
            <a:r>
              <a:rPr lang="en-US" sz="2066" spc="206">
                <a:solidFill>
                  <a:srgbClr val="8F746A"/>
                </a:solidFill>
                <a:latin typeface="Agrandir Medium"/>
              </a:rPr>
              <a:t> fatigue</a:t>
            </a:r>
          </a:p>
        </p:txBody>
      </p:sp>
      <p:sp>
        <p:nvSpPr>
          <p:cNvPr id="21" name="TextBox 21"/>
          <p:cNvSpPr txBox="1"/>
          <p:nvPr/>
        </p:nvSpPr>
        <p:spPr>
          <a:xfrm>
            <a:off x="134829" y="3441388"/>
            <a:ext cx="4096345" cy="923330"/>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racing thoughts</a:t>
            </a:r>
          </a:p>
          <a:p>
            <a:pPr marL="446215" lvl="1" indent="-223108">
              <a:lnSpc>
                <a:spcPts val="2438"/>
              </a:lnSpc>
              <a:buFont typeface="Arial"/>
              <a:buChar char="•"/>
            </a:pPr>
            <a:r>
              <a:rPr lang="en-US" sz="2066" spc="206">
                <a:solidFill>
                  <a:srgbClr val="8F746A"/>
                </a:solidFill>
                <a:latin typeface="Agrandir Medium"/>
              </a:rPr>
              <a:t>difficulty concentrating</a:t>
            </a:r>
          </a:p>
          <a:p>
            <a:pPr marL="446215" lvl="1" indent="-223108">
              <a:lnSpc>
                <a:spcPts val="2438"/>
              </a:lnSpc>
              <a:buFont typeface="Arial"/>
              <a:buChar char="•"/>
            </a:pPr>
            <a:r>
              <a:rPr lang="en-US" sz="2066" spc="206">
                <a:solidFill>
                  <a:srgbClr val="8F746A"/>
                </a:solidFill>
                <a:latin typeface="Agrandir Medium"/>
              </a:rPr>
              <a:t>memory problems</a:t>
            </a:r>
          </a:p>
        </p:txBody>
      </p:sp>
      <p:sp>
        <p:nvSpPr>
          <p:cNvPr id="22" name="TextBox 22"/>
          <p:cNvSpPr txBox="1"/>
          <p:nvPr/>
        </p:nvSpPr>
        <p:spPr>
          <a:xfrm>
            <a:off x="6096000" y="3441388"/>
            <a:ext cx="5760010" cy="1538883"/>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8F746A"/>
                </a:solidFill>
                <a:latin typeface="Agrandir Medium"/>
              </a:rPr>
              <a:t>startled reaction</a:t>
            </a:r>
          </a:p>
          <a:p>
            <a:pPr marL="446215" lvl="1" indent="-223108">
              <a:lnSpc>
                <a:spcPts val="2438"/>
              </a:lnSpc>
              <a:buFont typeface="Arial"/>
              <a:buChar char="•"/>
            </a:pPr>
            <a:r>
              <a:rPr lang="en-US" sz="2066" spc="206">
                <a:solidFill>
                  <a:srgbClr val="8F746A"/>
                </a:solidFill>
                <a:latin typeface="Agrandir Medium"/>
              </a:rPr>
              <a:t>either a very emotional or a very flat affect</a:t>
            </a:r>
          </a:p>
          <a:p>
            <a:pPr marL="446215" lvl="1" indent="-223108">
              <a:lnSpc>
                <a:spcPts val="2438"/>
              </a:lnSpc>
              <a:buFont typeface="Arial"/>
              <a:buChar char="•"/>
            </a:pPr>
            <a:r>
              <a:rPr lang="en-US" sz="2066" spc="206">
                <a:solidFill>
                  <a:srgbClr val="8F746A"/>
                </a:solidFill>
                <a:latin typeface="Agrandir Medium"/>
              </a:rPr>
              <a:t>difficulty expressing yourself</a:t>
            </a:r>
          </a:p>
          <a:p>
            <a:pPr marL="446215" lvl="1" indent="-223108">
              <a:lnSpc>
                <a:spcPts val="2438"/>
              </a:lnSpc>
              <a:buFont typeface="Arial"/>
              <a:buChar char="•"/>
            </a:pPr>
            <a:r>
              <a:rPr lang="en-US" sz="2066" spc="206">
                <a:solidFill>
                  <a:srgbClr val="8F746A"/>
                </a:solidFill>
                <a:latin typeface="Agrandir Medium"/>
              </a:rPr>
              <a:t>withdrawal</a:t>
            </a:r>
          </a:p>
        </p:txBody>
      </p:sp>
      <p:sp>
        <p:nvSpPr>
          <p:cNvPr id="23" name="TextBox 23"/>
          <p:cNvSpPr txBox="1"/>
          <p:nvPr/>
        </p:nvSpPr>
        <p:spPr>
          <a:xfrm>
            <a:off x="2402474" y="1041670"/>
            <a:ext cx="3405706" cy="2497671"/>
          </a:xfrm>
          <a:prstGeom prst="rect">
            <a:avLst/>
          </a:prstGeom>
        </p:spPr>
        <p:txBody>
          <a:bodyPr lIns="0" tIns="0" rIns="0" bIns="0" rtlCol="0" anchor="t">
            <a:spAutoFit/>
          </a:bodyPr>
          <a:lstStyle/>
          <a:p>
            <a:pPr marL="451198" lvl="1" indent="-225599" algn="just">
              <a:lnSpc>
                <a:spcPts val="2465"/>
              </a:lnSpc>
              <a:buFont typeface="Arial"/>
              <a:buChar char="•"/>
            </a:pPr>
            <a:r>
              <a:rPr lang="en-US" sz="2089" spc="209">
                <a:solidFill>
                  <a:srgbClr val="352B22"/>
                </a:solidFill>
                <a:latin typeface="Agrandir Medium"/>
              </a:rPr>
              <a:t>irritability/hostility</a:t>
            </a:r>
          </a:p>
          <a:p>
            <a:pPr marL="451198" lvl="1" indent="-225599" algn="just">
              <a:lnSpc>
                <a:spcPts val="2465"/>
              </a:lnSpc>
              <a:buFont typeface="Arial"/>
              <a:buChar char="•"/>
            </a:pPr>
            <a:r>
              <a:rPr lang="en-US" sz="2089" spc="209">
                <a:solidFill>
                  <a:srgbClr val="352B22"/>
                </a:solidFill>
                <a:latin typeface="Agrandir Medium"/>
              </a:rPr>
              <a:t>depression</a:t>
            </a:r>
          </a:p>
          <a:p>
            <a:pPr marL="451198" lvl="1" indent="-225599" algn="just">
              <a:lnSpc>
                <a:spcPts val="2465"/>
              </a:lnSpc>
              <a:buFont typeface="Arial"/>
              <a:buChar char="•"/>
            </a:pPr>
            <a:r>
              <a:rPr lang="en-US" sz="2089" spc="209">
                <a:solidFill>
                  <a:srgbClr val="352B22"/>
                </a:solidFill>
                <a:latin typeface="Agrandir Medium"/>
              </a:rPr>
              <a:t>mood swings</a:t>
            </a:r>
          </a:p>
          <a:p>
            <a:pPr marL="451198" lvl="1" indent="-225599" algn="just">
              <a:lnSpc>
                <a:spcPts val="2465"/>
              </a:lnSpc>
              <a:buFont typeface="Arial"/>
              <a:buChar char="•"/>
            </a:pPr>
            <a:r>
              <a:rPr lang="en-US" sz="2089" spc="209">
                <a:solidFill>
                  <a:srgbClr val="352B22"/>
                </a:solidFill>
                <a:latin typeface="Agrandir Medium"/>
              </a:rPr>
              <a:t>anxiety</a:t>
            </a:r>
          </a:p>
          <a:p>
            <a:pPr marL="451198" lvl="1" indent="-225599" algn="just">
              <a:lnSpc>
                <a:spcPts val="2465"/>
              </a:lnSpc>
              <a:buFont typeface="Arial"/>
              <a:buChar char="•"/>
            </a:pPr>
            <a:r>
              <a:rPr lang="en-US" sz="2089" spc="209">
                <a:solidFill>
                  <a:srgbClr val="352B22"/>
                </a:solidFill>
                <a:latin typeface="Agrandir Medium"/>
              </a:rPr>
              <a:t>grief</a:t>
            </a:r>
          </a:p>
          <a:p>
            <a:pPr marL="451198" lvl="1" indent="-225599" algn="just">
              <a:lnSpc>
                <a:spcPts val="2465"/>
              </a:lnSpc>
              <a:buFont typeface="Arial"/>
              <a:buChar char="•"/>
            </a:pPr>
            <a:r>
              <a:rPr lang="en-US" sz="2089" spc="209">
                <a:solidFill>
                  <a:srgbClr val="352B22"/>
                </a:solidFill>
                <a:latin typeface="Agrandir Medium"/>
              </a:rPr>
              <a:t>shame</a:t>
            </a:r>
          </a:p>
          <a:p>
            <a:pPr algn="just">
              <a:lnSpc>
                <a:spcPts val="2465"/>
              </a:lnSpc>
            </a:pPr>
            <a:endParaRPr lang="en-US" sz="2089" spc="209">
              <a:solidFill>
                <a:srgbClr val="352B22"/>
              </a:solidFill>
              <a:latin typeface="Agrandir Medium"/>
            </a:endParaRPr>
          </a:p>
          <a:p>
            <a:pPr algn="just">
              <a:lnSpc>
                <a:spcPts val="1909"/>
              </a:lnSpc>
            </a:pPr>
            <a:endParaRPr lang="en-US" sz="2089" spc="209">
              <a:solidFill>
                <a:srgbClr val="352B22"/>
              </a:solidFill>
              <a:latin typeface="Agrandir Medium"/>
            </a:endParaRPr>
          </a:p>
        </p:txBody>
      </p:sp>
      <p:sp>
        <p:nvSpPr>
          <p:cNvPr id="24" name="TextBox 24"/>
          <p:cNvSpPr txBox="1"/>
          <p:nvPr/>
        </p:nvSpPr>
        <p:spPr>
          <a:xfrm>
            <a:off x="6241215" y="1961319"/>
            <a:ext cx="5124946" cy="1231106"/>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352B22"/>
                </a:solidFill>
                <a:latin typeface="Agrandir Medium"/>
              </a:rPr>
              <a:t>sleep disturbances/nightmares</a:t>
            </a:r>
          </a:p>
          <a:p>
            <a:pPr marL="446215" lvl="1" indent="-223108">
              <a:lnSpc>
                <a:spcPts val="2438"/>
              </a:lnSpc>
              <a:buFont typeface="Arial"/>
              <a:buChar char="•"/>
            </a:pPr>
            <a:r>
              <a:rPr lang="en-US" sz="2066" spc="206">
                <a:solidFill>
                  <a:srgbClr val="352B22"/>
                </a:solidFill>
                <a:latin typeface="Agrandir Medium"/>
              </a:rPr>
              <a:t>appetite changes</a:t>
            </a:r>
          </a:p>
          <a:p>
            <a:pPr marL="446215" lvl="1" indent="-223108">
              <a:lnSpc>
                <a:spcPts val="2438"/>
              </a:lnSpc>
              <a:buFont typeface="Arial"/>
              <a:buChar char="•"/>
            </a:pPr>
            <a:r>
              <a:rPr lang="en-US" sz="2066" spc="206">
                <a:solidFill>
                  <a:srgbClr val="352B22"/>
                </a:solidFill>
                <a:latin typeface="Agrandir Medium"/>
              </a:rPr>
              <a:t>lowered immune system</a:t>
            </a:r>
          </a:p>
          <a:p>
            <a:pPr>
              <a:lnSpc>
                <a:spcPts val="2438"/>
              </a:lnSpc>
            </a:pPr>
            <a:endParaRPr lang="en-US" sz="2066" spc="206">
              <a:solidFill>
                <a:srgbClr val="352B22"/>
              </a:solidFill>
              <a:latin typeface="Agrandir Medium"/>
            </a:endParaRPr>
          </a:p>
        </p:txBody>
      </p:sp>
      <p:sp>
        <p:nvSpPr>
          <p:cNvPr id="25" name="TextBox 25"/>
          <p:cNvSpPr txBox="1"/>
          <p:nvPr/>
        </p:nvSpPr>
        <p:spPr>
          <a:xfrm>
            <a:off x="134829" y="4358413"/>
            <a:ext cx="5673350" cy="1538883"/>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352B22"/>
                </a:solidFill>
                <a:latin typeface="Agrandir Medium"/>
              </a:rPr>
              <a:t>flashbacks</a:t>
            </a:r>
          </a:p>
          <a:p>
            <a:pPr marL="446215" lvl="1" indent="-223108">
              <a:lnSpc>
                <a:spcPts val="2438"/>
              </a:lnSpc>
              <a:buFont typeface="Arial"/>
              <a:buChar char="•"/>
            </a:pPr>
            <a:r>
              <a:rPr lang="en-US" sz="2066" spc="206">
                <a:solidFill>
                  <a:srgbClr val="352B22"/>
                </a:solidFill>
                <a:latin typeface="Agrandir Medium"/>
              </a:rPr>
              <a:t>thinking about the event too much or not at all </a:t>
            </a:r>
          </a:p>
          <a:p>
            <a:pPr marL="446215" lvl="1" indent="-223108">
              <a:lnSpc>
                <a:spcPts val="2438"/>
              </a:lnSpc>
              <a:buFont typeface="Arial"/>
              <a:buChar char="•"/>
            </a:pPr>
            <a:r>
              <a:rPr lang="en-US" sz="2066" spc="206">
                <a:solidFill>
                  <a:srgbClr val="352B22"/>
                </a:solidFill>
                <a:latin typeface="Agrandir Medium"/>
              </a:rPr>
              <a:t>generalization of triggers</a:t>
            </a:r>
          </a:p>
          <a:p>
            <a:pPr>
              <a:lnSpc>
                <a:spcPts val="2438"/>
              </a:lnSpc>
            </a:pPr>
            <a:endParaRPr lang="en-US" sz="2066" spc="206">
              <a:solidFill>
                <a:srgbClr val="352B22"/>
              </a:solidFill>
              <a:latin typeface="Agrandir Medium"/>
            </a:endParaRPr>
          </a:p>
        </p:txBody>
      </p:sp>
      <p:sp>
        <p:nvSpPr>
          <p:cNvPr id="26" name="TextBox 26"/>
          <p:cNvSpPr txBox="1"/>
          <p:nvPr/>
        </p:nvSpPr>
        <p:spPr>
          <a:xfrm>
            <a:off x="6071638" y="4970638"/>
            <a:ext cx="5760010" cy="615553"/>
          </a:xfrm>
          <a:prstGeom prst="rect">
            <a:avLst/>
          </a:prstGeom>
        </p:spPr>
        <p:txBody>
          <a:bodyPr lIns="0" tIns="0" rIns="0" bIns="0" rtlCol="0" anchor="t">
            <a:spAutoFit/>
          </a:bodyPr>
          <a:lstStyle/>
          <a:p>
            <a:pPr marL="446215" lvl="1" indent="-223108">
              <a:lnSpc>
                <a:spcPts val="2438"/>
              </a:lnSpc>
              <a:buFont typeface="Arial"/>
              <a:buChar char="•"/>
            </a:pPr>
            <a:r>
              <a:rPr lang="en-US" sz="2066" spc="206">
                <a:solidFill>
                  <a:srgbClr val="352B22"/>
                </a:solidFill>
                <a:latin typeface="Agrandir Medium"/>
              </a:rPr>
              <a:t>relationship disturbances </a:t>
            </a:r>
          </a:p>
          <a:p>
            <a:pPr marL="446215" lvl="1" indent="-223108">
              <a:lnSpc>
                <a:spcPts val="2438"/>
              </a:lnSpc>
              <a:buFont typeface="Arial"/>
              <a:buChar char="•"/>
            </a:pPr>
            <a:r>
              <a:rPr lang="en-US" sz="2066" spc="206">
                <a:solidFill>
                  <a:srgbClr val="352B22"/>
                </a:solidFill>
                <a:latin typeface="Agrandir Medium"/>
              </a:rPr>
              <a:t>high risk behaviors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60006" y="463064"/>
            <a:ext cx="4609709" cy="1282402"/>
          </a:xfrm>
          <a:prstGeom prst="rect">
            <a:avLst/>
          </a:prstGeom>
        </p:spPr>
        <p:txBody>
          <a:bodyPr lIns="0" tIns="0" rIns="0" bIns="0" rtlCol="0" anchor="t">
            <a:spAutoFit/>
          </a:bodyPr>
          <a:lstStyle/>
          <a:p>
            <a:pPr>
              <a:lnSpc>
                <a:spcPts val="4956"/>
              </a:lnSpc>
            </a:pPr>
            <a:r>
              <a:rPr lang="en-US" sz="4200" spc="113">
                <a:latin typeface="Hatton Black"/>
              </a:rPr>
              <a:t>AFTER</a:t>
            </a:r>
          </a:p>
          <a:p>
            <a:pPr>
              <a:lnSpc>
                <a:spcPts val="4956"/>
              </a:lnSpc>
            </a:pPr>
            <a:r>
              <a:rPr lang="en-US" sz="4200" spc="113">
                <a:latin typeface="Hatton Black"/>
              </a:rPr>
              <a:t> THE SESSION</a:t>
            </a:r>
          </a:p>
        </p:txBody>
      </p:sp>
      <p:sp>
        <p:nvSpPr>
          <p:cNvPr id="4" name="TextBox 4"/>
          <p:cNvSpPr txBox="1"/>
          <p:nvPr/>
        </p:nvSpPr>
        <p:spPr>
          <a:xfrm>
            <a:off x="5430922" y="5728264"/>
            <a:ext cx="5654917" cy="646652"/>
          </a:xfrm>
          <a:prstGeom prst="rect">
            <a:avLst/>
          </a:prstGeom>
        </p:spPr>
        <p:txBody>
          <a:bodyPr lIns="0" tIns="0" rIns="0" bIns="0" rtlCol="0" anchor="t">
            <a:spAutoFit/>
          </a:bodyPr>
          <a:lstStyle/>
          <a:p>
            <a:pPr>
              <a:lnSpc>
                <a:spcPts val="2613"/>
              </a:lnSpc>
            </a:pPr>
            <a:r>
              <a:rPr lang="en-US" sz="1866" spc="93">
                <a:latin typeface="Agrandir"/>
              </a:rPr>
              <a:t>Find ways to make the work sustainable by looking for joy within it</a:t>
            </a:r>
          </a:p>
        </p:txBody>
      </p:sp>
      <p:sp>
        <p:nvSpPr>
          <p:cNvPr id="5" name="TextBox 5"/>
          <p:cNvSpPr txBox="1"/>
          <p:nvPr/>
        </p:nvSpPr>
        <p:spPr>
          <a:xfrm>
            <a:off x="5430922" y="679622"/>
            <a:ext cx="5315350" cy="844270"/>
          </a:xfrm>
          <a:prstGeom prst="rect">
            <a:avLst/>
          </a:prstGeom>
        </p:spPr>
        <p:txBody>
          <a:bodyPr lIns="0" tIns="0" rIns="0" bIns="0" rtlCol="0" anchor="t">
            <a:spAutoFit/>
          </a:bodyPr>
          <a:lstStyle/>
          <a:p>
            <a:pPr>
              <a:lnSpc>
                <a:spcPts val="3360"/>
              </a:lnSpc>
              <a:spcBef>
                <a:spcPct val="0"/>
              </a:spcBef>
            </a:pPr>
            <a:r>
              <a:rPr lang="en-US" sz="2400" spc="239">
                <a:latin typeface="Hatton Bold"/>
              </a:rPr>
              <a:t>MAKE AN IMMEDIATE SELF-CARE PLAN</a:t>
            </a:r>
          </a:p>
        </p:txBody>
      </p:sp>
      <p:sp>
        <p:nvSpPr>
          <p:cNvPr id="6" name="TextBox 6"/>
          <p:cNvSpPr txBox="1"/>
          <p:nvPr/>
        </p:nvSpPr>
        <p:spPr>
          <a:xfrm>
            <a:off x="5430922" y="2625245"/>
            <a:ext cx="4333466" cy="844270"/>
          </a:xfrm>
          <a:prstGeom prst="rect">
            <a:avLst/>
          </a:prstGeom>
        </p:spPr>
        <p:txBody>
          <a:bodyPr lIns="0" tIns="0" rIns="0" bIns="0" rtlCol="0" anchor="t">
            <a:spAutoFit/>
          </a:bodyPr>
          <a:lstStyle/>
          <a:p>
            <a:pPr>
              <a:lnSpc>
                <a:spcPts val="3360"/>
              </a:lnSpc>
            </a:pPr>
            <a:r>
              <a:rPr lang="en-US" sz="2400" spc="239">
                <a:latin typeface="Hatton Bold"/>
              </a:rPr>
              <a:t>MAKE A LONG-TERM SELF-CARE PLAN </a:t>
            </a:r>
          </a:p>
        </p:txBody>
      </p:sp>
      <p:sp>
        <p:nvSpPr>
          <p:cNvPr id="7" name="TextBox 7"/>
          <p:cNvSpPr txBox="1"/>
          <p:nvPr/>
        </p:nvSpPr>
        <p:spPr>
          <a:xfrm>
            <a:off x="5430921" y="4874824"/>
            <a:ext cx="6075279" cy="844270"/>
          </a:xfrm>
          <a:prstGeom prst="rect">
            <a:avLst/>
          </a:prstGeom>
        </p:spPr>
        <p:txBody>
          <a:bodyPr lIns="0" tIns="0" rIns="0" bIns="0" rtlCol="0" anchor="t">
            <a:spAutoFit/>
          </a:bodyPr>
          <a:lstStyle/>
          <a:p>
            <a:pPr>
              <a:lnSpc>
                <a:spcPts val="3360"/>
              </a:lnSpc>
            </a:pPr>
            <a:r>
              <a:rPr lang="en-US" sz="2400" spc="239">
                <a:latin typeface="Hatton Bold"/>
              </a:rPr>
              <a:t>FIND JOY AND CONNECTION IN THE WORK </a:t>
            </a:r>
          </a:p>
        </p:txBody>
      </p:sp>
      <p:sp>
        <p:nvSpPr>
          <p:cNvPr id="8" name="TextBox 8"/>
          <p:cNvSpPr txBox="1"/>
          <p:nvPr/>
        </p:nvSpPr>
        <p:spPr>
          <a:xfrm>
            <a:off x="5459715" y="3424889"/>
            <a:ext cx="5827407" cy="1312988"/>
          </a:xfrm>
          <a:prstGeom prst="rect">
            <a:avLst/>
          </a:prstGeom>
        </p:spPr>
        <p:txBody>
          <a:bodyPr wrap="square" lIns="0" tIns="0" rIns="0" bIns="0" rtlCol="0" anchor="t">
            <a:spAutoFit/>
          </a:bodyPr>
          <a:lstStyle/>
          <a:p>
            <a:pPr>
              <a:lnSpc>
                <a:spcPts val="2613"/>
              </a:lnSpc>
            </a:pPr>
            <a:r>
              <a:rPr lang="en-US" sz="1850" spc="93">
                <a:latin typeface="Agrandir"/>
              </a:rPr>
              <a:t>Check in with yourself regularly about the work, and find someone to debrief with confidentially—consider beginning an interpreters' support group or Slack channel to connect with other volunteers in the office</a:t>
            </a:r>
            <a:endParaRPr lang="en-US" sz="1866" spc="93">
              <a:latin typeface="Agrandir"/>
            </a:endParaRPr>
          </a:p>
        </p:txBody>
      </p:sp>
      <p:sp>
        <p:nvSpPr>
          <p:cNvPr id="9" name="TextBox 9"/>
          <p:cNvSpPr txBox="1"/>
          <p:nvPr/>
        </p:nvSpPr>
        <p:spPr>
          <a:xfrm>
            <a:off x="5459754" y="1534846"/>
            <a:ext cx="5626085" cy="980076"/>
          </a:xfrm>
          <a:prstGeom prst="rect">
            <a:avLst/>
          </a:prstGeom>
        </p:spPr>
        <p:txBody>
          <a:bodyPr lIns="0" tIns="0" rIns="0" bIns="0" rtlCol="0" anchor="t">
            <a:spAutoFit/>
          </a:bodyPr>
          <a:lstStyle/>
          <a:p>
            <a:pPr>
              <a:lnSpc>
                <a:spcPts val="2613"/>
              </a:lnSpc>
            </a:pPr>
            <a:r>
              <a:rPr lang="en-US" sz="1866" spc="93">
                <a:latin typeface="Agrandir"/>
              </a:rPr>
              <a:t>Listen to your body and follow up on that: give yourself time to recover from the cognitive and emotional work of interpreting!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D2B14D-011C-ADDF-B032-89A1083934F0}"/>
              </a:ext>
            </a:extLst>
          </p:cNvPr>
          <p:cNvSpPr>
            <a:spLocks noGrp="1"/>
          </p:cNvSpPr>
          <p:nvPr>
            <p:ph type="title"/>
          </p:nvPr>
        </p:nvSpPr>
        <p:spPr>
          <a:xfrm>
            <a:off x="1102368" y="1877492"/>
            <a:ext cx="4030132" cy="3215373"/>
          </a:xfrm>
        </p:spPr>
        <p:txBody>
          <a:bodyPr>
            <a:normAutofit/>
          </a:bodyPr>
          <a:lstStyle/>
          <a:p>
            <a:pPr algn="ctr"/>
            <a:r>
              <a:rPr lang="en-US"/>
              <a:t>Agenda</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EBBBE04B-E636-0E03-BE8F-D642F559035F}"/>
              </a:ext>
            </a:extLst>
          </p:cNvPr>
          <p:cNvSpPr>
            <a:spLocks noGrp="1"/>
          </p:cNvSpPr>
          <p:nvPr>
            <p:ph idx="1"/>
          </p:nvPr>
        </p:nvSpPr>
        <p:spPr>
          <a:xfrm>
            <a:off x="6234868" y="1130846"/>
            <a:ext cx="5217173" cy="4351338"/>
          </a:xfrm>
        </p:spPr>
        <p:txBody>
          <a:bodyPr vert="horz" lIns="91440" tIns="45720" rIns="91440" bIns="45720" rtlCol="0" anchor="t">
            <a:normAutofit/>
          </a:bodyPr>
          <a:lstStyle/>
          <a:p>
            <a:pPr marL="514350" indent="-514350">
              <a:lnSpc>
                <a:spcPct val="100000"/>
              </a:lnSpc>
              <a:buFont typeface="+mj-lt"/>
              <a:buAutoNum type="arabicPeriod"/>
            </a:pPr>
            <a:r>
              <a:rPr lang="en-US" sz="2000" b="1"/>
              <a:t>Introduction. </a:t>
            </a:r>
            <a:r>
              <a:rPr lang="en-US" sz="2000"/>
              <a:t>Language justice basics &amp; pro bono language access principles</a:t>
            </a:r>
          </a:p>
          <a:p>
            <a:pPr marL="514350" indent="-514350">
              <a:lnSpc>
                <a:spcPct val="100000"/>
              </a:lnSpc>
              <a:buFont typeface="+mj-lt"/>
              <a:buAutoNum type="arabicPeriod"/>
            </a:pPr>
            <a:r>
              <a:rPr lang="en-US" sz="2000" b="1"/>
              <a:t>Interpretation basics.</a:t>
            </a:r>
            <a:r>
              <a:rPr lang="en-US" sz="2000"/>
              <a:t> Tips on how to interpret effectively </a:t>
            </a:r>
          </a:p>
          <a:p>
            <a:pPr marL="514350" indent="-514350">
              <a:lnSpc>
                <a:spcPct val="100000"/>
              </a:lnSpc>
              <a:buFont typeface="+mj-lt"/>
              <a:buAutoNum type="arabicPeriod"/>
            </a:pPr>
            <a:r>
              <a:rPr lang="en-US" sz="2000" b="1"/>
              <a:t>Working with the team. </a:t>
            </a:r>
            <a:r>
              <a:rPr lang="en-US" sz="2000"/>
              <a:t>Strategies for collaborating with attorneys and clients</a:t>
            </a:r>
          </a:p>
          <a:p>
            <a:pPr marL="514350" indent="-514350">
              <a:lnSpc>
                <a:spcPct val="100000"/>
              </a:lnSpc>
              <a:buFont typeface="+mj-lt"/>
              <a:buAutoNum type="arabicPeriod"/>
            </a:pPr>
            <a:r>
              <a:rPr lang="en-US" sz="2000" b="1"/>
              <a:t>Self care. </a:t>
            </a:r>
            <a:r>
              <a:rPr lang="en-US" sz="2000"/>
              <a:t>Boundaries &amp; taking care of yourself</a:t>
            </a:r>
          </a:p>
          <a:p>
            <a:pPr marL="514350" indent="-514350">
              <a:lnSpc>
                <a:spcPct val="100000"/>
              </a:lnSpc>
              <a:buFont typeface="+mj-lt"/>
              <a:buAutoNum type="arabicPeriod"/>
            </a:pPr>
            <a:r>
              <a:rPr lang="en-US" sz="2000" b="1"/>
              <a:t>Next steps. </a:t>
            </a:r>
            <a:r>
              <a:rPr lang="en-US" sz="2000"/>
              <a:t>Links to additional resources</a:t>
            </a:r>
          </a:p>
          <a:p>
            <a:pPr>
              <a:lnSpc>
                <a:spcPct val="100000"/>
              </a:lnSpc>
            </a:pPr>
            <a:endParaRPr lang="en-US" sz="2000"/>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1034" y="5750136"/>
            <a:ext cx="1054466" cy="469689"/>
            <a:chOff x="9841624" y="4115729"/>
            <a:chExt cx="602169" cy="268223"/>
          </a:xfrm>
          <a:solidFill>
            <a:schemeClr val="tx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88908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688C0-3E3F-5BE6-A41F-4D0B9E6D24E1}"/>
              </a:ext>
            </a:extLst>
          </p:cNvPr>
          <p:cNvSpPr>
            <a:spLocks noGrp="1"/>
          </p:cNvSpPr>
          <p:nvPr>
            <p:ph type="title"/>
          </p:nvPr>
        </p:nvSpPr>
        <p:spPr>
          <a:xfrm>
            <a:off x="2886765" y="1159934"/>
            <a:ext cx="6418471" cy="3028072"/>
          </a:xfrm>
        </p:spPr>
        <p:txBody>
          <a:bodyPr vert="horz" lIns="91440" tIns="45720" rIns="91440" bIns="45720" rtlCol="0" anchor="b">
            <a:normAutofit/>
          </a:bodyPr>
          <a:lstStyle/>
          <a:p>
            <a:r>
              <a:rPr lang="en-US" b="1" cap="all" spc="1500">
                <a:ea typeface="Source Sans Pro SemiBold"/>
              </a:rPr>
              <a:t>VI</a:t>
            </a:r>
            <a:r>
              <a:rPr lang="en-US" b="1" kern="1200" cap="all" spc="1500" baseline="0">
                <a:latin typeface="+mj-lt"/>
                <a:ea typeface="Source Sans Pro SemiBold"/>
                <a:cs typeface="+mj-cs"/>
              </a:rPr>
              <a:t>. </a:t>
            </a:r>
            <a:r>
              <a:rPr lang="en-US" b="1" cap="all" spc="1500">
                <a:ea typeface="Source Sans Pro SemiBold"/>
              </a:rPr>
              <a:t>NEXT STEPS</a:t>
            </a:r>
            <a:endParaRPr lang="en-US" b="1" kern="1200" cap="all" spc="1500" baseline="0">
              <a:latin typeface="+mj-lt"/>
              <a:ea typeface="Source Sans Pro SemiBold"/>
            </a:endParaRPr>
          </a:p>
        </p:txBody>
      </p:sp>
      <p:sp>
        <p:nvSpPr>
          <p:cNvPr id="3" name="Text Placeholder 2">
            <a:extLst>
              <a:ext uri="{FF2B5EF4-FFF2-40B4-BE49-F238E27FC236}">
                <a16:creationId xmlns:a16="http://schemas.microsoft.com/office/drawing/2014/main" id="{25CE7DF5-C95E-0596-DFA9-05116C67CE91}"/>
              </a:ext>
            </a:extLst>
          </p:cNvPr>
          <p:cNvSpPr>
            <a:spLocks noGrp="1"/>
          </p:cNvSpPr>
          <p:nvPr>
            <p:ph type="body" idx="1"/>
          </p:nvPr>
        </p:nvSpPr>
        <p:spPr>
          <a:xfrm>
            <a:off x="2886765" y="4280081"/>
            <a:ext cx="6418471" cy="1566152"/>
          </a:xfrm>
        </p:spPr>
        <p:txBody>
          <a:bodyPr vert="horz" lIns="91440" tIns="45720" rIns="91440" bIns="45720" rtlCol="0">
            <a:normAutofit/>
          </a:bodyPr>
          <a:lstStyle/>
          <a:p>
            <a:pPr algn="ctr">
              <a:lnSpc>
                <a:spcPct val="90000"/>
              </a:lnSpc>
            </a:pPr>
            <a:endParaRPr lang="en-US" sz="2400" kern="1200" cap="all" spc="400" baseline="0">
              <a:solidFill>
                <a:schemeClr val="tx1"/>
              </a:solidFill>
              <a:latin typeface="+mn-lt"/>
              <a:ea typeface="+mn-ea"/>
              <a:cs typeface="+mn-cs"/>
            </a:endParaRP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735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61"/>
        <p:cNvGrpSpPr/>
        <p:nvPr/>
      </p:nvGrpSpPr>
      <p:grpSpPr>
        <a:xfrm>
          <a:off x="0" y="0"/>
          <a:ext cx="0" cy="0"/>
          <a:chOff x="0" y="0"/>
          <a:chExt cx="0" cy="0"/>
        </a:xfrm>
      </p:grpSpPr>
      <p:sp useBgFill="1">
        <p:nvSpPr>
          <p:cNvPr id="3898" name="Rectangle 389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00" name="Graphic 190">
            <a:extLst>
              <a:ext uri="{FF2B5EF4-FFF2-40B4-BE49-F238E27FC236}">
                <a16:creationId xmlns:a16="http://schemas.microsoft.com/office/drawing/2014/main" id="{55A100E1-E66E-4ED2-A56A-F7A819228F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1531" y="725954"/>
            <a:ext cx="1598829" cy="531293"/>
            <a:chOff x="2504802" y="1755501"/>
            <a:chExt cx="1598829" cy="531293"/>
          </a:xfrm>
          <a:solidFill>
            <a:schemeClr val="tx1"/>
          </a:solidFill>
        </p:grpSpPr>
        <p:sp>
          <p:nvSpPr>
            <p:cNvPr id="3901" name="Freeform: Shape 3900">
              <a:extLst>
                <a:ext uri="{FF2B5EF4-FFF2-40B4-BE49-F238E27FC236}">
                  <a16:creationId xmlns:a16="http://schemas.microsoft.com/office/drawing/2014/main" id="{4AB9672F-EB60-4C69-965D-C7AD5217C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3902" name="Freeform: Shape 3901">
              <a:extLst>
                <a:ext uri="{FF2B5EF4-FFF2-40B4-BE49-F238E27FC236}">
                  <a16:creationId xmlns:a16="http://schemas.microsoft.com/office/drawing/2014/main" id="{47B9190C-E3A6-476A-9BBD-79CC3E7A0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3904" name="Graphic 212">
            <a:extLst>
              <a:ext uri="{FF2B5EF4-FFF2-40B4-BE49-F238E27FC236}">
                <a16:creationId xmlns:a16="http://schemas.microsoft.com/office/drawing/2014/main" id="{CAB9AD4F-A248-4D49-8779-CE40E64C0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315927"/>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3906" name="Graphic 212">
            <a:extLst>
              <a:ext uri="{FF2B5EF4-FFF2-40B4-BE49-F238E27FC236}">
                <a16:creationId xmlns:a16="http://schemas.microsoft.com/office/drawing/2014/main" id="{3D4C1981-3D8B-446C-BFAE-E7EE5CF2D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91258" y="315927"/>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3908" name="Group 3907">
            <a:extLst>
              <a:ext uri="{FF2B5EF4-FFF2-40B4-BE49-F238E27FC236}">
                <a16:creationId xmlns:a16="http://schemas.microsoft.com/office/drawing/2014/main" id="{1EB92380-E9AD-4474-9467-4DCB8EB501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31112" y="5203828"/>
            <a:ext cx="1861463" cy="1253072"/>
            <a:chOff x="9731112" y="5203828"/>
            <a:chExt cx="1861463" cy="1253072"/>
          </a:xfrm>
        </p:grpSpPr>
        <p:sp>
          <p:nvSpPr>
            <p:cNvPr id="3909" name="Freeform: Shape 3908">
              <a:extLst>
                <a:ext uri="{FF2B5EF4-FFF2-40B4-BE49-F238E27FC236}">
                  <a16:creationId xmlns:a16="http://schemas.microsoft.com/office/drawing/2014/main" id="{5EA9CEFA-65DF-4773-AB16-4E0811348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203828"/>
              <a:ext cx="36465" cy="36221"/>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3910" name="Freeform: Shape 3909">
              <a:extLst>
                <a:ext uri="{FF2B5EF4-FFF2-40B4-BE49-F238E27FC236}">
                  <a16:creationId xmlns:a16="http://schemas.microsoft.com/office/drawing/2014/main" id="{A5B46568-197D-4462-A2AB-B32016E07D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11" name="Freeform: Shape 3910">
              <a:extLst>
                <a:ext uri="{FF2B5EF4-FFF2-40B4-BE49-F238E27FC236}">
                  <a16:creationId xmlns:a16="http://schemas.microsoft.com/office/drawing/2014/main" id="{3A310550-C5D3-4B44-A74F-CA522D3EA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2" name="Freeform: Shape 3911">
              <a:extLst>
                <a:ext uri="{FF2B5EF4-FFF2-40B4-BE49-F238E27FC236}">
                  <a16:creationId xmlns:a16="http://schemas.microsoft.com/office/drawing/2014/main" id="{F4320944-CB85-404B-ACEB-4C621A2DE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3" name="Freeform: Shape 3912">
              <a:extLst>
                <a:ext uri="{FF2B5EF4-FFF2-40B4-BE49-F238E27FC236}">
                  <a16:creationId xmlns:a16="http://schemas.microsoft.com/office/drawing/2014/main" id="{CF09ADAE-8ED7-4349-9F53-C9846B34A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4" name="Freeform: Shape 3913">
              <a:extLst>
                <a:ext uri="{FF2B5EF4-FFF2-40B4-BE49-F238E27FC236}">
                  <a16:creationId xmlns:a16="http://schemas.microsoft.com/office/drawing/2014/main" id="{44A30888-D632-4303-AD63-F9F6425F67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15" name="Freeform: Shape 3914">
              <a:extLst>
                <a:ext uri="{FF2B5EF4-FFF2-40B4-BE49-F238E27FC236}">
                  <a16:creationId xmlns:a16="http://schemas.microsoft.com/office/drawing/2014/main" id="{C494E026-3245-4E27-8FA4-B5E50398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6" name="Freeform: Shape 3915">
              <a:extLst>
                <a:ext uri="{FF2B5EF4-FFF2-40B4-BE49-F238E27FC236}">
                  <a16:creationId xmlns:a16="http://schemas.microsoft.com/office/drawing/2014/main" id="{70980A2D-E8F8-4D53-96BD-549B6E43C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203828"/>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7" name="Freeform: Shape 3916">
              <a:extLst>
                <a:ext uri="{FF2B5EF4-FFF2-40B4-BE49-F238E27FC236}">
                  <a16:creationId xmlns:a16="http://schemas.microsoft.com/office/drawing/2014/main" id="{F9B2DDE9-70F9-46DE-A98D-A9E6A15B0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8" name="Freeform: Shape 3917">
              <a:extLst>
                <a:ext uri="{FF2B5EF4-FFF2-40B4-BE49-F238E27FC236}">
                  <a16:creationId xmlns:a16="http://schemas.microsoft.com/office/drawing/2014/main" id="{CD6359C0-FED2-4F38-AF2C-D2CCB137C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203828"/>
              <a:ext cx="36218" cy="36221"/>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19" name="Freeform: Shape 3918">
              <a:extLst>
                <a:ext uri="{FF2B5EF4-FFF2-40B4-BE49-F238E27FC236}">
                  <a16:creationId xmlns:a16="http://schemas.microsoft.com/office/drawing/2014/main" id="{E731DFD6-7643-4367-B357-419597215F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20" name="Freeform: Shape 3919">
              <a:extLst>
                <a:ext uri="{FF2B5EF4-FFF2-40B4-BE49-F238E27FC236}">
                  <a16:creationId xmlns:a16="http://schemas.microsoft.com/office/drawing/2014/main" id="{BD5AD929-BDD1-4C17-B069-7F26DA239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21" name="Freeform: Shape 3920">
              <a:extLst>
                <a:ext uri="{FF2B5EF4-FFF2-40B4-BE49-F238E27FC236}">
                  <a16:creationId xmlns:a16="http://schemas.microsoft.com/office/drawing/2014/main" id="{6A89B223-AC6D-428A-ADA0-A8107F132C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203828"/>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22" name="Freeform: Shape 3921">
              <a:extLst>
                <a:ext uri="{FF2B5EF4-FFF2-40B4-BE49-F238E27FC236}">
                  <a16:creationId xmlns:a16="http://schemas.microsoft.com/office/drawing/2014/main" id="{D55AE910-CDA0-467B-91F1-30022FC702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356051"/>
              <a:ext cx="36465" cy="36221"/>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3923" name="Freeform: Shape 3922">
              <a:extLst>
                <a:ext uri="{FF2B5EF4-FFF2-40B4-BE49-F238E27FC236}">
                  <a16:creationId xmlns:a16="http://schemas.microsoft.com/office/drawing/2014/main" id="{A280BBB4-49D0-40C7-949B-CE40E918B3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356046"/>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24" name="Freeform: Shape 3923">
              <a:extLst>
                <a:ext uri="{FF2B5EF4-FFF2-40B4-BE49-F238E27FC236}">
                  <a16:creationId xmlns:a16="http://schemas.microsoft.com/office/drawing/2014/main" id="{25A691FB-DA8E-4CB6-B2CB-43996A8A6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25" name="Freeform: Shape 3924">
              <a:extLst>
                <a:ext uri="{FF2B5EF4-FFF2-40B4-BE49-F238E27FC236}">
                  <a16:creationId xmlns:a16="http://schemas.microsoft.com/office/drawing/2014/main" id="{26ABC7EF-0297-4356-A5FE-85B70C226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26" name="Freeform: Shape 3925">
              <a:extLst>
                <a:ext uri="{FF2B5EF4-FFF2-40B4-BE49-F238E27FC236}">
                  <a16:creationId xmlns:a16="http://schemas.microsoft.com/office/drawing/2014/main" id="{E2A4C124-2BE2-47A7-88BD-0D0E70225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27" name="Freeform: Shape 3926">
              <a:extLst>
                <a:ext uri="{FF2B5EF4-FFF2-40B4-BE49-F238E27FC236}">
                  <a16:creationId xmlns:a16="http://schemas.microsoft.com/office/drawing/2014/main" id="{C77B5782-F97B-49E6-B4CF-05080D43F7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356051"/>
              <a:ext cx="36221" cy="36221"/>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28" name="Freeform: Shape 3927">
              <a:extLst>
                <a:ext uri="{FF2B5EF4-FFF2-40B4-BE49-F238E27FC236}">
                  <a16:creationId xmlns:a16="http://schemas.microsoft.com/office/drawing/2014/main" id="{8B45F28A-82A7-4E2A-AC1D-A9080F5F5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3560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29" name="Freeform: Shape 3928">
              <a:extLst>
                <a:ext uri="{FF2B5EF4-FFF2-40B4-BE49-F238E27FC236}">
                  <a16:creationId xmlns:a16="http://schemas.microsoft.com/office/drawing/2014/main" id="{904D3904-C2B3-4481-9AD0-4F4B97BF7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356044"/>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30" name="Freeform: Shape 3929">
              <a:extLst>
                <a:ext uri="{FF2B5EF4-FFF2-40B4-BE49-F238E27FC236}">
                  <a16:creationId xmlns:a16="http://schemas.microsoft.com/office/drawing/2014/main" id="{17E99BD2-8425-452F-BBC9-DA271A4D4B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356044"/>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31" name="Freeform: Shape 3930">
              <a:extLst>
                <a:ext uri="{FF2B5EF4-FFF2-40B4-BE49-F238E27FC236}">
                  <a16:creationId xmlns:a16="http://schemas.microsoft.com/office/drawing/2014/main" id="{26826B2E-CE5F-4751-AB16-2F5D38E0D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356044"/>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32" name="Freeform: Shape 3931">
              <a:extLst>
                <a:ext uri="{FF2B5EF4-FFF2-40B4-BE49-F238E27FC236}">
                  <a16:creationId xmlns:a16="http://schemas.microsoft.com/office/drawing/2014/main" id="{73D69C59-2023-4CEC-BA7C-5EE1834EC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356044"/>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33" name="Freeform: Shape 3932">
              <a:extLst>
                <a:ext uri="{FF2B5EF4-FFF2-40B4-BE49-F238E27FC236}">
                  <a16:creationId xmlns:a16="http://schemas.microsoft.com/office/drawing/2014/main" id="{CB90D7BC-1D4E-4E24-B1E4-700CFE90C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35604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34" name="Freeform: Shape 3933">
              <a:extLst>
                <a:ext uri="{FF2B5EF4-FFF2-40B4-BE49-F238E27FC236}">
                  <a16:creationId xmlns:a16="http://schemas.microsoft.com/office/drawing/2014/main" id="{79425F03-8DA8-4B30-8D52-0F823F557C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356046"/>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3935" name="Freeform: Shape 3934">
              <a:extLst>
                <a:ext uri="{FF2B5EF4-FFF2-40B4-BE49-F238E27FC236}">
                  <a16:creationId xmlns:a16="http://schemas.microsoft.com/office/drawing/2014/main" id="{E5042418-2AFD-437C-BDFE-95057749D1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508030"/>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3936" name="Freeform: Shape 3935">
              <a:extLst>
                <a:ext uri="{FF2B5EF4-FFF2-40B4-BE49-F238E27FC236}">
                  <a16:creationId xmlns:a16="http://schemas.microsoft.com/office/drawing/2014/main" id="{6F7247EC-FBD7-42B0-89E1-981401897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508030"/>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37" name="Freeform: Shape 3936">
              <a:extLst>
                <a:ext uri="{FF2B5EF4-FFF2-40B4-BE49-F238E27FC236}">
                  <a16:creationId xmlns:a16="http://schemas.microsoft.com/office/drawing/2014/main" id="{C642B17A-8F41-4932-B0D0-CAA198A36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38" name="Freeform: Shape 3937">
              <a:extLst>
                <a:ext uri="{FF2B5EF4-FFF2-40B4-BE49-F238E27FC236}">
                  <a16:creationId xmlns:a16="http://schemas.microsoft.com/office/drawing/2014/main" id="{0BC09251-BDF7-47DB-8213-2FD24431C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39" name="Freeform: Shape 3938">
              <a:extLst>
                <a:ext uri="{FF2B5EF4-FFF2-40B4-BE49-F238E27FC236}">
                  <a16:creationId xmlns:a16="http://schemas.microsoft.com/office/drawing/2014/main" id="{0F3F5D47-FD51-41B4-B385-72FB1B83FD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0" name="Freeform: Shape 3939">
              <a:extLst>
                <a:ext uri="{FF2B5EF4-FFF2-40B4-BE49-F238E27FC236}">
                  <a16:creationId xmlns:a16="http://schemas.microsoft.com/office/drawing/2014/main" id="{5FEDA36F-4DFB-4CF9-AFCB-DF2830797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5508030"/>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41" name="Freeform: Shape 3940">
              <a:extLst>
                <a:ext uri="{FF2B5EF4-FFF2-40B4-BE49-F238E27FC236}">
                  <a16:creationId xmlns:a16="http://schemas.microsoft.com/office/drawing/2014/main" id="{74B82A4E-24F2-4AF9-ACD9-032004D5C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5080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2" name="Freeform: Shape 3941">
              <a:extLst>
                <a:ext uri="{FF2B5EF4-FFF2-40B4-BE49-F238E27FC236}">
                  <a16:creationId xmlns:a16="http://schemas.microsoft.com/office/drawing/2014/main" id="{948A1B0D-4A06-45BC-B4BC-CFC5300FB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508025"/>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3" name="Freeform: Shape 3942">
              <a:extLst>
                <a:ext uri="{FF2B5EF4-FFF2-40B4-BE49-F238E27FC236}">
                  <a16:creationId xmlns:a16="http://schemas.microsoft.com/office/drawing/2014/main" id="{E5FAD49E-FD72-4576-A940-2428587BC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4" name="Freeform: Shape 3943">
              <a:extLst>
                <a:ext uri="{FF2B5EF4-FFF2-40B4-BE49-F238E27FC236}">
                  <a16:creationId xmlns:a16="http://schemas.microsoft.com/office/drawing/2014/main" id="{50C5050F-FCF4-41AE-A014-DA0E79C9D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508025"/>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5" name="Freeform: Shape 3944">
              <a:extLst>
                <a:ext uri="{FF2B5EF4-FFF2-40B4-BE49-F238E27FC236}">
                  <a16:creationId xmlns:a16="http://schemas.microsoft.com/office/drawing/2014/main" id="{C05C37E2-39BD-41F3-A48B-0D6656AFD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6" name="Freeform: Shape 3945">
              <a:extLst>
                <a:ext uri="{FF2B5EF4-FFF2-40B4-BE49-F238E27FC236}">
                  <a16:creationId xmlns:a16="http://schemas.microsoft.com/office/drawing/2014/main" id="{AADE8E63-21C2-4361-9759-81558A67FB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50802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47" name="Freeform: Shape 3946">
              <a:extLst>
                <a:ext uri="{FF2B5EF4-FFF2-40B4-BE49-F238E27FC236}">
                  <a16:creationId xmlns:a16="http://schemas.microsoft.com/office/drawing/2014/main" id="{1BB2F91E-6261-407E-AB8B-BC2971C5E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508025"/>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3948" name="Freeform: Shape 3947">
              <a:extLst>
                <a:ext uri="{FF2B5EF4-FFF2-40B4-BE49-F238E27FC236}">
                  <a16:creationId xmlns:a16="http://schemas.microsoft.com/office/drawing/2014/main" id="{51B8D98F-3287-4463-9C66-4D5562880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660254"/>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3949" name="Freeform: Shape 3948">
              <a:extLst>
                <a:ext uri="{FF2B5EF4-FFF2-40B4-BE49-F238E27FC236}">
                  <a16:creationId xmlns:a16="http://schemas.microsoft.com/office/drawing/2014/main" id="{94B4DF75-5954-4360-BD08-C0F14F07B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660248"/>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0" name="Freeform: Shape 3949">
              <a:extLst>
                <a:ext uri="{FF2B5EF4-FFF2-40B4-BE49-F238E27FC236}">
                  <a16:creationId xmlns:a16="http://schemas.microsoft.com/office/drawing/2014/main" id="{D9646D91-7334-4EF7-854E-31229C0EB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1" name="Freeform: Shape 3950">
              <a:extLst>
                <a:ext uri="{FF2B5EF4-FFF2-40B4-BE49-F238E27FC236}">
                  <a16:creationId xmlns:a16="http://schemas.microsoft.com/office/drawing/2014/main" id="{6B52D0D3-BAB6-4E87-A7E3-042FE194E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2" name="Freeform: Shape 3951">
              <a:extLst>
                <a:ext uri="{FF2B5EF4-FFF2-40B4-BE49-F238E27FC236}">
                  <a16:creationId xmlns:a16="http://schemas.microsoft.com/office/drawing/2014/main" id="{7C99FAD0-CAF0-416B-A5C2-BF67795C5B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3" name="Freeform: Shape 3952">
              <a:extLst>
                <a:ext uri="{FF2B5EF4-FFF2-40B4-BE49-F238E27FC236}">
                  <a16:creationId xmlns:a16="http://schemas.microsoft.com/office/drawing/2014/main" id="{0E22E26C-C150-4D82-9949-7CBE6C6E37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660254"/>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54" name="Freeform: Shape 3953">
              <a:extLst>
                <a:ext uri="{FF2B5EF4-FFF2-40B4-BE49-F238E27FC236}">
                  <a16:creationId xmlns:a16="http://schemas.microsoft.com/office/drawing/2014/main" id="{D072F62D-B9FA-4CBD-8427-DCDAE97240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6602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5" name="Freeform: Shape 3954">
              <a:extLst>
                <a:ext uri="{FF2B5EF4-FFF2-40B4-BE49-F238E27FC236}">
                  <a16:creationId xmlns:a16="http://schemas.microsoft.com/office/drawing/2014/main" id="{4A5E7E19-8DF1-4E35-B975-14DB353C5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660246"/>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6" name="Freeform: Shape 3955">
              <a:extLst>
                <a:ext uri="{FF2B5EF4-FFF2-40B4-BE49-F238E27FC236}">
                  <a16:creationId xmlns:a16="http://schemas.microsoft.com/office/drawing/2014/main" id="{F29CC129-69D0-48B1-969C-406A8EC16C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7" name="Freeform: Shape 3956">
              <a:extLst>
                <a:ext uri="{FF2B5EF4-FFF2-40B4-BE49-F238E27FC236}">
                  <a16:creationId xmlns:a16="http://schemas.microsoft.com/office/drawing/2014/main" id="{0863A762-C2BE-4B7F-8F77-FB38598F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660246"/>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8" name="Freeform: Shape 3957">
              <a:extLst>
                <a:ext uri="{FF2B5EF4-FFF2-40B4-BE49-F238E27FC236}">
                  <a16:creationId xmlns:a16="http://schemas.microsoft.com/office/drawing/2014/main" id="{875ED5B7-A269-4716-8A91-60C4640BC4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59" name="Freeform: Shape 3958">
              <a:extLst>
                <a:ext uri="{FF2B5EF4-FFF2-40B4-BE49-F238E27FC236}">
                  <a16:creationId xmlns:a16="http://schemas.microsoft.com/office/drawing/2014/main" id="{B53D700F-89B5-47C3-88CF-F491CCA23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660246"/>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60" name="Freeform: Shape 3959">
              <a:extLst>
                <a:ext uri="{FF2B5EF4-FFF2-40B4-BE49-F238E27FC236}">
                  <a16:creationId xmlns:a16="http://schemas.microsoft.com/office/drawing/2014/main" id="{A60B6165-C5E0-4495-B9AC-5D3FAA17C3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660251"/>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1" name="Freeform: Shape 3960">
              <a:extLst>
                <a:ext uri="{FF2B5EF4-FFF2-40B4-BE49-F238E27FC236}">
                  <a16:creationId xmlns:a16="http://schemas.microsoft.com/office/drawing/2014/main" id="{72C06BE7-B255-49E8-AFD7-16EA0DEE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812233"/>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3962" name="Freeform: Shape 3961">
              <a:extLst>
                <a:ext uri="{FF2B5EF4-FFF2-40B4-BE49-F238E27FC236}">
                  <a16:creationId xmlns:a16="http://schemas.microsoft.com/office/drawing/2014/main" id="{A62BAA60-4FD3-4ED5-85B8-FA1AEBB54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81223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3" name="Freeform: Shape 3962">
              <a:extLst>
                <a:ext uri="{FF2B5EF4-FFF2-40B4-BE49-F238E27FC236}">
                  <a16:creationId xmlns:a16="http://schemas.microsoft.com/office/drawing/2014/main" id="{7D285C5F-B15D-4C99-876E-11EA0EDDB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4" name="Freeform: Shape 3963">
              <a:extLst>
                <a:ext uri="{FF2B5EF4-FFF2-40B4-BE49-F238E27FC236}">
                  <a16:creationId xmlns:a16="http://schemas.microsoft.com/office/drawing/2014/main" id="{31D3315B-6CF6-4B8A-9AD6-15E8ED774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5" name="Freeform: Shape 3964">
              <a:extLst>
                <a:ext uri="{FF2B5EF4-FFF2-40B4-BE49-F238E27FC236}">
                  <a16:creationId xmlns:a16="http://schemas.microsoft.com/office/drawing/2014/main" id="{22316A1B-DF30-4B08-A25E-634088C3A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6" name="Freeform: Shape 3965">
              <a:extLst>
                <a:ext uri="{FF2B5EF4-FFF2-40B4-BE49-F238E27FC236}">
                  <a16:creationId xmlns:a16="http://schemas.microsoft.com/office/drawing/2014/main" id="{13B9824C-F3A0-4BB5-BA2D-E7B2C87394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812233"/>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7" name="Freeform: Shape 3966">
              <a:extLst>
                <a:ext uri="{FF2B5EF4-FFF2-40B4-BE49-F238E27FC236}">
                  <a16:creationId xmlns:a16="http://schemas.microsoft.com/office/drawing/2014/main" id="{E74AA607-331A-4D12-9628-01D4184CA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8" name="Freeform: Shape 3967">
              <a:extLst>
                <a:ext uri="{FF2B5EF4-FFF2-40B4-BE49-F238E27FC236}">
                  <a16:creationId xmlns:a16="http://schemas.microsoft.com/office/drawing/2014/main" id="{BC5FC238-AD32-4501-B2D5-55A3F1409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81223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69" name="Freeform: Shape 3968">
              <a:extLst>
                <a:ext uri="{FF2B5EF4-FFF2-40B4-BE49-F238E27FC236}">
                  <a16:creationId xmlns:a16="http://schemas.microsoft.com/office/drawing/2014/main" id="{92651C95-EE88-4D97-A4BD-842E093F04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70" name="Freeform: Shape 3969">
              <a:extLst>
                <a:ext uri="{FF2B5EF4-FFF2-40B4-BE49-F238E27FC236}">
                  <a16:creationId xmlns:a16="http://schemas.microsoft.com/office/drawing/2014/main" id="{DD800BB2-C68A-40A6-8CD4-A733BD0DBA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812233"/>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71" name="Freeform: Shape 3970">
              <a:extLst>
                <a:ext uri="{FF2B5EF4-FFF2-40B4-BE49-F238E27FC236}">
                  <a16:creationId xmlns:a16="http://schemas.microsoft.com/office/drawing/2014/main" id="{8697780E-7DCF-4651-9953-FE1A7062C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72" name="Freeform: Shape 3971">
              <a:extLst>
                <a:ext uri="{FF2B5EF4-FFF2-40B4-BE49-F238E27FC236}">
                  <a16:creationId xmlns:a16="http://schemas.microsoft.com/office/drawing/2014/main" id="{6B417FEE-0006-405F-A3EF-741EC0C6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8122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73" name="Freeform: Shape 3972">
              <a:extLst>
                <a:ext uri="{FF2B5EF4-FFF2-40B4-BE49-F238E27FC236}">
                  <a16:creationId xmlns:a16="http://schemas.microsoft.com/office/drawing/2014/main" id="{ED2CA75D-333A-4FC0-A35C-1502189323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81223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74" name="Freeform: Shape 3973">
              <a:extLst>
                <a:ext uri="{FF2B5EF4-FFF2-40B4-BE49-F238E27FC236}">
                  <a16:creationId xmlns:a16="http://schemas.microsoft.com/office/drawing/2014/main" id="{71FE7FEB-856E-4B91-9524-7CB608A04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5964459"/>
              <a:ext cx="36465" cy="36221"/>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3975" name="Freeform: Shape 3974">
              <a:extLst>
                <a:ext uri="{FF2B5EF4-FFF2-40B4-BE49-F238E27FC236}">
                  <a16:creationId xmlns:a16="http://schemas.microsoft.com/office/drawing/2014/main" id="{B815A820-71A2-4F06-909A-802956FCD9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5964453"/>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76" name="Freeform: Shape 3975">
              <a:extLst>
                <a:ext uri="{FF2B5EF4-FFF2-40B4-BE49-F238E27FC236}">
                  <a16:creationId xmlns:a16="http://schemas.microsoft.com/office/drawing/2014/main" id="{4135222E-6463-4F37-A52D-8E5F48B17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77" name="Freeform: Shape 3976">
              <a:extLst>
                <a:ext uri="{FF2B5EF4-FFF2-40B4-BE49-F238E27FC236}">
                  <a16:creationId xmlns:a16="http://schemas.microsoft.com/office/drawing/2014/main" id="{34C684AC-F7CB-4096-BD97-E024A2203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78" name="Freeform: Shape 3977">
              <a:extLst>
                <a:ext uri="{FF2B5EF4-FFF2-40B4-BE49-F238E27FC236}">
                  <a16:creationId xmlns:a16="http://schemas.microsoft.com/office/drawing/2014/main" id="{2AEB483C-20AB-4095-912D-AB52A7C322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79" name="Freeform: Shape 3978">
              <a:extLst>
                <a:ext uri="{FF2B5EF4-FFF2-40B4-BE49-F238E27FC236}">
                  <a16:creationId xmlns:a16="http://schemas.microsoft.com/office/drawing/2014/main" id="{2D1625C5-4D6F-4AF0-8F52-3E430AD86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5964459"/>
              <a:ext cx="36221" cy="36221"/>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80" name="Freeform: Shape 3979">
              <a:extLst>
                <a:ext uri="{FF2B5EF4-FFF2-40B4-BE49-F238E27FC236}">
                  <a16:creationId xmlns:a16="http://schemas.microsoft.com/office/drawing/2014/main" id="{BE6AC22C-25A4-400A-8E40-0DA9119C5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5964453"/>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1" name="Freeform: Shape 3980">
              <a:extLst>
                <a:ext uri="{FF2B5EF4-FFF2-40B4-BE49-F238E27FC236}">
                  <a16:creationId xmlns:a16="http://schemas.microsoft.com/office/drawing/2014/main" id="{B4586291-7B87-4844-A3C7-1B10E7070A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5964451"/>
              <a:ext cx="36221" cy="36226"/>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2" name="Freeform: Shape 3981">
              <a:extLst>
                <a:ext uri="{FF2B5EF4-FFF2-40B4-BE49-F238E27FC236}">
                  <a16:creationId xmlns:a16="http://schemas.microsoft.com/office/drawing/2014/main" id="{7E6C849B-AC63-4611-9425-967763280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596445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3" name="Freeform: Shape 3982">
              <a:extLst>
                <a:ext uri="{FF2B5EF4-FFF2-40B4-BE49-F238E27FC236}">
                  <a16:creationId xmlns:a16="http://schemas.microsoft.com/office/drawing/2014/main" id="{D3DD2AB7-F94D-4A1E-8D17-3A8418C7D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5964451"/>
              <a:ext cx="36218" cy="36226"/>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4" name="Freeform: Shape 3983">
              <a:extLst>
                <a:ext uri="{FF2B5EF4-FFF2-40B4-BE49-F238E27FC236}">
                  <a16:creationId xmlns:a16="http://schemas.microsoft.com/office/drawing/2014/main" id="{D99CE3DE-A5D3-4CBC-9771-BA0D4A71C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5964451"/>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5" name="Freeform: Shape 3984">
              <a:extLst>
                <a:ext uri="{FF2B5EF4-FFF2-40B4-BE49-F238E27FC236}">
                  <a16:creationId xmlns:a16="http://schemas.microsoft.com/office/drawing/2014/main" id="{F51F4BCD-DCFB-49C5-AA53-912A2644D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5964448"/>
              <a:ext cx="36218" cy="36226"/>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solidFill>
              <a:schemeClr val="tx1"/>
            </a:solidFill>
            <a:ln w="9525" cap="flat">
              <a:noFill/>
              <a:prstDash val="solid"/>
              <a:miter/>
            </a:ln>
          </p:spPr>
          <p:txBody>
            <a:bodyPr rtlCol="0" anchor="ctr"/>
            <a:lstStyle/>
            <a:p>
              <a:endParaRPr lang="en-US"/>
            </a:p>
          </p:txBody>
        </p:sp>
        <p:sp>
          <p:nvSpPr>
            <p:cNvPr id="3986" name="Freeform: Shape 3985">
              <a:extLst>
                <a:ext uri="{FF2B5EF4-FFF2-40B4-BE49-F238E27FC236}">
                  <a16:creationId xmlns:a16="http://schemas.microsoft.com/office/drawing/2014/main" id="{217BD47A-2F24-467E-A016-650656A35B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5964453"/>
              <a:ext cx="36218" cy="36221"/>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87" name="Freeform: Shape 3986">
              <a:extLst>
                <a:ext uri="{FF2B5EF4-FFF2-40B4-BE49-F238E27FC236}">
                  <a16:creationId xmlns:a16="http://schemas.microsoft.com/office/drawing/2014/main" id="{260F5B69-D34A-4A38-AC4F-E04BB730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116440"/>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3988" name="Freeform: Shape 3987">
              <a:extLst>
                <a:ext uri="{FF2B5EF4-FFF2-40B4-BE49-F238E27FC236}">
                  <a16:creationId xmlns:a16="http://schemas.microsoft.com/office/drawing/2014/main" id="{36D5DFC6-ED6D-4E93-BBFD-32876861C6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116440"/>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89" name="Freeform: Shape 3988">
              <a:extLst>
                <a:ext uri="{FF2B5EF4-FFF2-40B4-BE49-F238E27FC236}">
                  <a16:creationId xmlns:a16="http://schemas.microsoft.com/office/drawing/2014/main" id="{046009FB-3E9E-46F5-9DC9-B225C7B7D6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0" name="Freeform: Shape 3989">
              <a:extLst>
                <a:ext uri="{FF2B5EF4-FFF2-40B4-BE49-F238E27FC236}">
                  <a16:creationId xmlns:a16="http://schemas.microsoft.com/office/drawing/2014/main" id="{E10C4A9D-1BAD-4C1A-B643-39CEA7C56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1" name="Freeform: Shape 3990">
              <a:extLst>
                <a:ext uri="{FF2B5EF4-FFF2-40B4-BE49-F238E27FC236}">
                  <a16:creationId xmlns:a16="http://schemas.microsoft.com/office/drawing/2014/main" id="{B3786231-B3C8-45C0-AB76-F0F35D7E1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2" name="Freeform: Shape 3991">
              <a:extLst>
                <a:ext uri="{FF2B5EF4-FFF2-40B4-BE49-F238E27FC236}">
                  <a16:creationId xmlns:a16="http://schemas.microsoft.com/office/drawing/2014/main" id="{8E05DBD8-3FC9-47DE-88E7-849A2BE28C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2" y="6116440"/>
              <a:ext cx="36221" cy="36219"/>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3" name="Freeform: Shape 3992">
              <a:extLst>
                <a:ext uri="{FF2B5EF4-FFF2-40B4-BE49-F238E27FC236}">
                  <a16:creationId xmlns:a16="http://schemas.microsoft.com/office/drawing/2014/main" id="{F8B45623-D400-48AE-99CB-C50EF8208C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4" name="Freeform: Shape 3993">
              <a:extLst>
                <a:ext uri="{FF2B5EF4-FFF2-40B4-BE49-F238E27FC236}">
                  <a16:creationId xmlns:a16="http://schemas.microsoft.com/office/drawing/2014/main" id="{650817F4-286D-4A64-A707-3199641184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47" y="6116435"/>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5" name="Freeform: Shape 3994">
              <a:extLst>
                <a:ext uri="{FF2B5EF4-FFF2-40B4-BE49-F238E27FC236}">
                  <a16:creationId xmlns:a16="http://schemas.microsoft.com/office/drawing/2014/main" id="{CE2CBB23-BC03-4233-B66D-F3E1BC3612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29" y="611643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6" name="Freeform: Shape 3995">
              <a:extLst>
                <a:ext uri="{FF2B5EF4-FFF2-40B4-BE49-F238E27FC236}">
                  <a16:creationId xmlns:a16="http://schemas.microsoft.com/office/drawing/2014/main" id="{45B057C8-A242-41ED-B0DB-78B245C07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52" y="6116435"/>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7" name="Freeform: Shape 3996">
              <a:extLst>
                <a:ext uri="{FF2B5EF4-FFF2-40B4-BE49-F238E27FC236}">
                  <a16:creationId xmlns:a16="http://schemas.microsoft.com/office/drawing/2014/main" id="{9CB4C1C0-5F41-4E24-A7CD-AFB1DE7B3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31" y="611643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8" name="Freeform: Shape 3997">
              <a:extLst>
                <a:ext uri="{FF2B5EF4-FFF2-40B4-BE49-F238E27FC236}">
                  <a16:creationId xmlns:a16="http://schemas.microsoft.com/office/drawing/2014/main" id="{9153209C-5637-4CEC-AB94-73A0EA2C7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57" y="6116438"/>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3999" name="Freeform: Shape 3998">
              <a:extLst>
                <a:ext uri="{FF2B5EF4-FFF2-40B4-BE49-F238E27FC236}">
                  <a16:creationId xmlns:a16="http://schemas.microsoft.com/office/drawing/2014/main" id="{F7A55A31-FEC9-482A-B837-965828913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36" y="6116440"/>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00" name="Freeform: Shape 3999">
              <a:extLst>
                <a:ext uri="{FF2B5EF4-FFF2-40B4-BE49-F238E27FC236}">
                  <a16:creationId xmlns:a16="http://schemas.microsoft.com/office/drawing/2014/main" id="{93BA94A3-F00C-4D17-9254-A955E4414F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268419"/>
              <a:ext cx="36465" cy="36219"/>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solidFill>
              <a:schemeClr val="tx1"/>
            </a:solidFill>
            <a:ln w="9525" cap="flat">
              <a:noFill/>
              <a:prstDash val="solid"/>
              <a:miter/>
            </a:ln>
          </p:spPr>
          <p:txBody>
            <a:bodyPr rtlCol="0" anchor="ctr"/>
            <a:lstStyle/>
            <a:p>
              <a:endParaRPr lang="en-US"/>
            </a:p>
          </p:txBody>
        </p:sp>
        <p:sp>
          <p:nvSpPr>
            <p:cNvPr id="4001" name="Freeform: Shape 4000">
              <a:extLst>
                <a:ext uri="{FF2B5EF4-FFF2-40B4-BE49-F238E27FC236}">
                  <a16:creationId xmlns:a16="http://schemas.microsoft.com/office/drawing/2014/main" id="{9A2902DE-23EF-49CE-A669-B9096A9D4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268419"/>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4002" name="Freeform: Shape 4001">
              <a:extLst>
                <a:ext uri="{FF2B5EF4-FFF2-40B4-BE49-F238E27FC236}">
                  <a16:creationId xmlns:a16="http://schemas.microsoft.com/office/drawing/2014/main" id="{35780746-7CB1-459B-ACF8-EE4C8FA2DA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3" name="Freeform: Shape 4002">
              <a:extLst>
                <a:ext uri="{FF2B5EF4-FFF2-40B4-BE49-F238E27FC236}">
                  <a16:creationId xmlns:a16="http://schemas.microsoft.com/office/drawing/2014/main" id="{6EC72100-CCC7-485B-AB73-AFE6263C2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4" name="Freeform: Shape 4003">
              <a:extLst>
                <a:ext uri="{FF2B5EF4-FFF2-40B4-BE49-F238E27FC236}">
                  <a16:creationId xmlns:a16="http://schemas.microsoft.com/office/drawing/2014/main" id="{90330226-7157-4C26-8B12-849E7E40B5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5" name="Freeform: Shape 4004">
              <a:extLst>
                <a:ext uri="{FF2B5EF4-FFF2-40B4-BE49-F238E27FC236}">
                  <a16:creationId xmlns:a16="http://schemas.microsoft.com/office/drawing/2014/main" id="{F6FC5CE2-A4E9-48A9-A687-9D3CBDF2C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6268419"/>
              <a:ext cx="36221" cy="36221"/>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4006" name="Freeform: Shape 4005">
              <a:extLst>
                <a:ext uri="{FF2B5EF4-FFF2-40B4-BE49-F238E27FC236}">
                  <a16:creationId xmlns:a16="http://schemas.microsoft.com/office/drawing/2014/main" id="{971F8A61-039C-4875-ABD2-DDAD0AF611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7" name="Freeform: Shape 4006">
              <a:extLst>
                <a:ext uri="{FF2B5EF4-FFF2-40B4-BE49-F238E27FC236}">
                  <a16:creationId xmlns:a16="http://schemas.microsoft.com/office/drawing/2014/main" id="{5E9C48D7-E617-453A-95A7-4CBADCB70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68" y="6268419"/>
              <a:ext cx="36221" cy="36219"/>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8" name="Freeform: Shape 4007">
              <a:extLst>
                <a:ext uri="{FF2B5EF4-FFF2-40B4-BE49-F238E27FC236}">
                  <a16:creationId xmlns:a16="http://schemas.microsoft.com/office/drawing/2014/main" id="{6028847A-3236-456C-ABCA-F17FACC740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50"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09" name="Freeform: Shape 4008">
              <a:extLst>
                <a:ext uri="{FF2B5EF4-FFF2-40B4-BE49-F238E27FC236}">
                  <a16:creationId xmlns:a16="http://schemas.microsoft.com/office/drawing/2014/main" id="{768F10DA-E024-4DFF-B71A-284CE3783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73" y="6268419"/>
              <a:ext cx="36218" cy="36219"/>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10" name="Freeform: Shape 4009">
              <a:extLst>
                <a:ext uri="{FF2B5EF4-FFF2-40B4-BE49-F238E27FC236}">
                  <a16:creationId xmlns:a16="http://schemas.microsoft.com/office/drawing/2014/main" id="{5D1258F2-08D2-4674-BB2B-00DA3F0541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54"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11" name="Freeform: Shape 4010">
              <a:extLst>
                <a:ext uri="{FF2B5EF4-FFF2-40B4-BE49-F238E27FC236}">
                  <a16:creationId xmlns:a16="http://schemas.microsoft.com/office/drawing/2014/main" id="{1CA4E673-ADD3-4C6A-B67D-077CD7F76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80" y="6268419"/>
              <a:ext cx="36218" cy="36219"/>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solidFill>
              <a:schemeClr val="tx1"/>
            </a:solidFill>
            <a:ln w="9525" cap="flat">
              <a:noFill/>
              <a:prstDash val="solid"/>
              <a:miter/>
            </a:ln>
          </p:spPr>
          <p:txBody>
            <a:bodyPr rtlCol="0" anchor="ctr"/>
            <a:lstStyle/>
            <a:p>
              <a:endParaRPr lang="en-US"/>
            </a:p>
          </p:txBody>
        </p:sp>
        <p:sp>
          <p:nvSpPr>
            <p:cNvPr id="4012" name="Freeform: Shape 4011">
              <a:extLst>
                <a:ext uri="{FF2B5EF4-FFF2-40B4-BE49-F238E27FC236}">
                  <a16:creationId xmlns:a16="http://schemas.microsoft.com/office/drawing/2014/main" id="{E8412C5A-7E5C-437B-A36E-FD4ADC57E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57" y="6268417"/>
              <a:ext cx="36218" cy="36221"/>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solidFill>
              <a:schemeClr val="tx1"/>
            </a:solidFill>
            <a:ln w="9525" cap="flat">
              <a:noFill/>
              <a:prstDash val="solid"/>
              <a:miter/>
            </a:ln>
          </p:spPr>
          <p:txBody>
            <a:bodyPr rtlCol="0" anchor="ctr"/>
            <a:lstStyle/>
            <a:p>
              <a:endParaRPr lang="en-US"/>
            </a:p>
          </p:txBody>
        </p:sp>
        <p:sp>
          <p:nvSpPr>
            <p:cNvPr id="4013" name="Freeform: Shape 4012">
              <a:extLst>
                <a:ext uri="{FF2B5EF4-FFF2-40B4-BE49-F238E27FC236}">
                  <a16:creationId xmlns:a16="http://schemas.microsoft.com/office/drawing/2014/main" id="{B56AC8FA-ED34-4749-9A15-E878B4088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31112" y="6420645"/>
              <a:ext cx="36465" cy="36219"/>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solidFill>
              <a:schemeClr val="tx1"/>
            </a:solidFill>
            <a:ln w="9525" cap="flat">
              <a:noFill/>
              <a:prstDash val="solid"/>
              <a:miter/>
            </a:ln>
          </p:spPr>
          <p:txBody>
            <a:bodyPr rtlCol="0" anchor="ctr"/>
            <a:lstStyle/>
            <a:p>
              <a:endParaRPr lang="en-US"/>
            </a:p>
          </p:txBody>
        </p:sp>
        <p:sp>
          <p:nvSpPr>
            <p:cNvPr id="4014" name="Freeform: Shape 4013">
              <a:extLst>
                <a:ext uri="{FF2B5EF4-FFF2-40B4-BE49-F238E27FC236}">
                  <a16:creationId xmlns:a16="http://schemas.microsoft.com/office/drawing/2014/main" id="{EEE8845F-6312-4CB4-8345-10FAA6E91F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83335" y="6420645"/>
              <a:ext cx="36221" cy="36221"/>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sp>
          <p:nvSpPr>
            <p:cNvPr id="4015" name="Freeform: Shape 4014">
              <a:extLst>
                <a:ext uri="{FF2B5EF4-FFF2-40B4-BE49-F238E27FC236}">
                  <a16:creationId xmlns:a16="http://schemas.microsoft.com/office/drawing/2014/main" id="{B6649974-BABE-465B-934C-798CD398A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35314"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16" name="Freeform: Shape 4015">
              <a:extLst>
                <a:ext uri="{FF2B5EF4-FFF2-40B4-BE49-F238E27FC236}">
                  <a16:creationId xmlns:a16="http://schemas.microsoft.com/office/drawing/2014/main" id="{9A2E8120-B8AC-4058-AB81-44A99CF53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87538"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17" name="Freeform: Shape 4016">
              <a:extLst>
                <a:ext uri="{FF2B5EF4-FFF2-40B4-BE49-F238E27FC236}">
                  <a16:creationId xmlns:a16="http://schemas.microsoft.com/office/drawing/2014/main" id="{EB3ACBEF-904A-4B73-A8B1-3A62AC125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9519"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18" name="Freeform: Shape 4017">
              <a:extLst>
                <a:ext uri="{FF2B5EF4-FFF2-40B4-BE49-F238E27FC236}">
                  <a16:creationId xmlns:a16="http://schemas.microsoft.com/office/drawing/2014/main" id="{F80CD75B-0C3D-4186-B1D8-E58A7580E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91745" y="6420645"/>
              <a:ext cx="36221" cy="36221"/>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sp>
          <p:nvSpPr>
            <p:cNvPr id="4019" name="Freeform: Shape 4018">
              <a:extLst>
                <a:ext uri="{FF2B5EF4-FFF2-40B4-BE49-F238E27FC236}">
                  <a16:creationId xmlns:a16="http://schemas.microsoft.com/office/drawing/2014/main" id="{C17D40FB-488F-4EFD-9019-8E5802A73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43724" y="6420645"/>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0" name="Freeform: Shape 4019">
              <a:extLst>
                <a:ext uri="{FF2B5EF4-FFF2-40B4-BE49-F238E27FC236}">
                  <a16:creationId xmlns:a16="http://schemas.microsoft.com/office/drawing/2014/main" id="{7089A9FA-C815-459B-8D43-862AC2805A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95968" y="6420653"/>
              <a:ext cx="36221" cy="36219"/>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1" name="Freeform: Shape 4020">
              <a:extLst>
                <a:ext uri="{FF2B5EF4-FFF2-40B4-BE49-F238E27FC236}">
                  <a16:creationId xmlns:a16="http://schemas.microsoft.com/office/drawing/2014/main" id="{CA360E5B-3ABC-46DD-9DFE-5D8D1D4D2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7950" y="6420661"/>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2" name="Freeform: Shape 4021">
              <a:extLst>
                <a:ext uri="{FF2B5EF4-FFF2-40B4-BE49-F238E27FC236}">
                  <a16:creationId xmlns:a16="http://schemas.microsoft.com/office/drawing/2014/main" id="{DBCC9121-E8F5-49AE-869E-1245398D1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00173" y="6420668"/>
              <a:ext cx="36218" cy="36219"/>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3" name="Freeform: Shape 4022">
              <a:extLst>
                <a:ext uri="{FF2B5EF4-FFF2-40B4-BE49-F238E27FC236}">
                  <a16:creationId xmlns:a16="http://schemas.microsoft.com/office/drawing/2014/main" id="{B190A7C8-B00C-4DCB-929A-328811039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52154" y="6420668"/>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4" name="Freeform: Shape 4023">
              <a:extLst>
                <a:ext uri="{FF2B5EF4-FFF2-40B4-BE49-F238E27FC236}">
                  <a16:creationId xmlns:a16="http://schemas.microsoft.com/office/drawing/2014/main" id="{DFBC02C4-69CC-4293-9249-E28D9F2C5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4380" y="6420673"/>
              <a:ext cx="36218" cy="36219"/>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solidFill>
              <a:schemeClr val="tx1"/>
            </a:solidFill>
            <a:ln w="9525" cap="flat">
              <a:noFill/>
              <a:prstDash val="solid"/>
              <a:miter/>
            </a:ln>
          </p:spPr>
          <p:txBody>
            <a:bodyPr rtlCol="0" anchor="ctr"/>
            <a:lstStyle/>
            <a:p>
              <a:endParaRPr lang="en-US"/>
            </a:p>
          </p:txBody>
        </p:sp>
        <p:sp>
          <p:nvSpPr>
            <p:cNvPr id="4025" name="Freeform: Shape 4024">
              <a:extLst>
                <a:ext uri="{FF2B5EF4-FFF2-40B4-BE49-F238E27FC236}">
                  <a16:creationId xmlns:a16="http://schemas.microsoft.com/office/drawing/2014/main" id="{C4748328-B03B-4EDD-96F0-DAF652720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56357" y="6420679"/>
              <a:ext cx="36218" cy="36221"/>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solidFill>
              <a:schemeClr val="tx1"/>
            </a:solidFill>
            <a:ln w="9525" cap="flat">
              <a:noFill/>
              <a:prstDash val="solid"/>
              <a:miter/>
            </a:ln>
          </p:spPr>
          <p:txBody>
            <a:bodyPr rtlCol="0" anchor="ctr"/>
            <a:lstStyle/>
            <a:p>
              <a:endParaRPr lang="en-US"/>
            </a:p>
          </p:txBody>
        </p:sp>
      </p:grpSp>
      <p:sp>
        <p:nvSpPr>
          <p:cNvPr id="3863" name="Google Shape;3863;p147"/>
          <p:cNvSpPr txBox="1">
            <a:spLocks noGrp="1"/>
          </p:cNvSpPr>
          <p:nvPr>
            <p:ph type="title"/>
          </p:nvPr>
        </p:nvSpPr>
        <p:spPr>
          <a:xfrm>
            <a:off x="8711978" y="906549"/>
            <a:ext cx="1720320" cy="1196"/>
          </a:xfrm>
          <a:prstGeom prst="rect">
            <a:avLst/>
          </a:prstGeom>
        </p:spPr>
        <p:txBody>
          <a:bodyPr spcFirstLastPara="1" lIns="121900" tIns="121900" rIns="121900" bIns="121900" anchorCtr="0">
            <a:noAutofit/>
          </a:bodyPr>
          <a:lstStyle/>
          <a:p>
            <a:pPr marL="0" lvl="0" indent="0" algn="ctr" rtl="0">
              <a:spcBef>
                <a:spcPts val="0"/>
              </a:spcBef>
              <a:spcAft>
                <a:spcPts val="0"/>
              </a:spcAft>
              <a:buSzPts val="4800"/>
              <a:buNone/>
            </a:pPr>
            <a:r>
              <a:rPr lang="en-US" sz="2400">
                <a:latin typeface="Open Sans"/>
                <a:ea typeface="Open Sans"/>
                <a:cs typeface="Open Sans"/>
                <a:sym typeface="Open Sans"/>
              </a:rPr>
              <a:t>Training Videos</a:t>
            </a:r>
            <a:endParaRPr lang="en-US" sz="2400">
              <a:latin typeface="Open Sans"/>
              <a:ea typeface="Open Sans"/>
              <a:cs typeface="Open Sans"/>
            </a:endParaRPr>
          </a:p>
        </p:txBody>
      </p:sp>
      <p:sp>
        <p:nvSpPr>
          <p:cNvPr id="30" name="TextBox 29">
            <a:extLst>
              <a:ext uri="{FF2B5EF4-FFF2-40B4-BE49-F238E27FC236}">
                <a16:creationId xmlns:a16="http://schemas.microsoft.com/office/drawing/2014/main" id="{3A0F5287-13E8-AD38-25D6-EAA65C6EE1E8}"/>
              </a:ext>
            </a:extLst>
          </p:cNvPr>
          <p:cNvSpPr txBox="1"/>
          <p:nvPr/>
        </p:nvSpPr>
        <p:spPr>
          <a:xfrm>
            <a:off x="3423633" y="2543576"/>
            <a:ext cx="276895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ea typeface="Open Sans"/>
                <a:cs typeface="Open Sans"/>
              </a:rPr>
              <a:t>LAFLA – Communicating with Limited English Proficient Clients</a:t>
            </a:r>
            <a:br>
              <a:rPr lang="en-US" sz="1100">
                <a:latin typeface="Open Sans"/>
                <a:ea typeface="Open Sans"/>
                <a:cs typeface="Open Sans"/>
              </a:rPr>
            </a:br>
            <a:r>
              <a:rPr lang="en-US" sz="1100">
                <a:latin typeface="Open Sans"/>
                <a:ea typeface="Open Sans"/>
                <a:cs typeface="Open Sans"/>
                <a:hlinkClick r:id="rId3">
                  <a:extLst>
                    <a:ext uri="{A12FA001-AC4F-418D-AE19-62706E023703}">
                      <ahyp:hlinkClr xmlns:ahyp="http://schemas.microsoft.com/office/drawing/2018/hyperlinkcolor" val="tx"/>
                    </a:ext>
                  </a:extLst>
                </a:hlinkClick>
              </a:rPr>
              <a:t>https://www.youtube.com/watch?v=8ofKgOYg0vI</a:t>
            </a:r>
            <a:r>
              <a:rPr lang="en-US" sz="1100">
                <a:latin typeface="Open Sans"/>
                <a:ea typeface="Open Sans"/>
                <a:cs typeface="Open Sans"/>
              </a:rPr>
              <a:t> </a:t>
            </a:r>
            <a:endParaRPr lang="en-US"/>
          </a:p>
        </p:txBody>
      </p:sp>
      <p:sp>
        <p:nvSpPr>
          <p:cNvPr id="31" name="TextBox 30">
            <a:extLst>
              <a:ext uri="{FF2B5EF4-FFF2-40B4-BE49-F238E27FC236}">
                <a16:creationId xmlns:a16="http://schemas.microsoft.com/office/drawing/2014/main" id="{9F973CA3-9C67-3D82-2EB9-2BD62B9446B7}"/>
              </a:ext>
            </a:extLst>
          </p:cNvPr>
          <p:cNvSpPr txBox="1"/>
          <p:nvPr/>
        </p:nvSpPr>
        <p:spPr>
          <a:xfrm>
            <a:off x="9734281" y="1964029"/>
            <a:ext cx="15240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Open Sans"/>
                <a:ea typeface="Open Sans"/>
                <a:cs typeface="Open Sans"/>
              </a:rPr>
              <a:t>LAFLA - Machine Translation: Is It Really Here . . . or Not?</a:t>
            </a:r>
            <a:br>
              <a:rPr lang="en-US" sz="1000">
                <a:latin typeface="Open Sans"/>
                <a:ea typeface="Open Sans"/>
                <a:cs typeface="Open Sans"/>
              </a:rPr>
            </a:br>
            <a:r>
              <a:rPr lang="en-US" sz="1000">
                <a:latin typeface="Open Sans"/>
                <a:ea typeface="Open Sans"/>
                <a:cs typeface="Open Sans"/>
                <a:hlinkClick r:id="rId4">
                  <a:extLst>
                    <a:ext uri="{A12FA001-AC4F-418D-AE19-62706E023703}">
                      <ahyp:hlinkClr xmlns:ahyp="http://schemas.microsoft.com/office/drawing/2018/hyperlinkcolor" val="tx"/>
                    </a:ext>
                  </a:extLst>
                </a:hlinkClick>
              </a:rPr>
              <a:t>https://www.youtube.com/watch?v=yPY3V14KCPk</a:t>
            </a:r>
            <a:r>
              <a:rPr lang="en-US" sz="1000">
                <a:latin typeface="Open Sans"/>
                <a:ea typeface="Open Sans"/>
                <a:cs typeface="Open Sans"/>
              </a:rPr>
              <a:t> </a:t>
            </a:r>
            <a:endParaRPr lang="en-US"/>
          </a:p>
        </p:txBody>
      </p:sp>
      <p:sp>
        <p:nvSpPr>
          <p:cNvPr id="32" name="TextBox 31">
            <a:extLst>
              <a:ext uri="{FF2B5EF4-FFF2-40B4-BE49-F238E27FC236}">
                <a16:creationId xmlns:a16="http://schemas.microsoft.com/office/drawing/2014/main" id="{B520EC21-FE0E-4D92-29B4-F3E4024A1671}"/>
              </a:ext>
            </a:extLst>
          </p:cNvPr>
          <p:cNvSpPr txBox="1"/>
          <p:nvPr/>
        </p:nvSpPr>
        <p:spPr>
          <a:xfrm>
            <a:off x="268309" y="2543577"/>
            <a:ext cx="277969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ea typeface="Open Sans"/>
                <a:cs typeface="Open Sans"/>
              </a:rPr>
              <a:t>Legal Services of New Jersey – Working with Interpreters</a:t>
            </a:r>
            <a:br>
              <a:rPr lang="en-US" sz="1100">
                <a:latin typeface="Open Sans"/>
                <a:ea typeface="Open Sans"/>
                <a:cs typeface="Open Sans"/>
              </a:rPr>
            </a:br>
            <a:r>
              <a:rPr lang="en-US" sz="1100">
                <a:latin typeface="Open Sans"/>
                <a:ea typeface="Open Sans"/>
                <a:cs typeface="Open Sans"/>
                <a:hlinkClick r:id="rId5">
                  <a:extLst>
                    <a:ext uri="{A12FA001-AC4F-418D-AE19-62706E023703}">
                      <ahyp:hlinkClr xmlns:ahyp="http://schemas.microsoft.com/office/drawing/2018/hyperlinkcolor" val="tx"/>
                    </a:ext>
                  </a:extLst>
                </a:hlinkClick>
              </a:rPr>
              <a:t>https://www.youtube.com/watch?v=pVm27HLLiiQ</a:t>
            </a:r>
            <a:r>
              <a:rPr lang="en-US" sz="1100">
                <a:latin typeface="Open Sans"/>
                <a:ea typeface="Open Sans"/>
                <a:cs typeface="Open Sans"/>
              </a:rPr>
              <a:t>   </a:t>
            </a:r>
            <a:endParaRPr lang="en-US"/>
          </a:p>
        </p:txBody>
      </p:sp>
      <p:sp>
        <p:nvSpPr>
          <p:cNvPr id="33" name="TextBox 32">
            <a:extLst>
              <a:ext uri="{FF2B5EF4-FFF2-40B4-BE49-F238E27FC236}">
                <a16:creationId xmlns:a16="http://schemas.microsoft.com/office/drawing/2014/main" id="{55407C5C-0B1E-7C34-F215-C798A9505A8F}"/>
              </a:ext>
            </a:extLst>
          </p:cNvPr>
          <p:cNvSpPr txBox="1"/>
          <p:nvPr/>
        </p:nvSpPr>
        <p:spPr>
          <a:xfrm>
            <a:off x="343436" y="5870619"/>
            <a:ext cx="2736760"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ea typeface="Open Sans"/>
                <a:cs typeface="Open Sans"/>
              </a:rPr>
              <a:t>Interpreter Training (Part 1) -</a:t>
            </a:r>
            <a:r>
              <a:rPr lang="en-US" sz="1100">
                <a:ea typeface="+mn-lt"/>
                <a:cs typeface="+mn-lt"/>
              </a:rPr>
              <a:t> </a:t>
            </a:r>
            <a:r>
              <a:rPr lang="en-US" sz="1100">
                <a:latin typeface="Open Sans"/>
                <a:ea typeface="Open Sans"/>
                <a:cs typeface="Open Sans"/>
                <a:hlinkClick r:id="rId6">
                  <a:extLst>
                    <a:ext uri="{A12FA001-AC4F-418D-AE19-62706E023703}">
                      <ahyp:hlinkClr xmlns:ahyp="http://schemas.microsoft.com/office/drawing/2018/hyperlinkcolor" val="tx"/>
                    </a:ext>
                  </a:extLst>
                </a:hlinkClick>
              </a:rPr>
              <a:t>https://youtu.be/3wg-qZjMhU4</a:t>
            </a:r>
            <a:endParaRPr lang="en-US"/>
          </a:p>
        </p:txBody>
      </p:sp>
      <p:sp>
        <p:nvSpPr>
          <p:cNvPr id="34" name="TextBox 33">
            <a:extLst>
              <a:ext uri="{FF2B5EF4-FFF2-40B4-BE49-F238E27FC236}">
                <a16:creationId xmlns:a16="http://schemas.microsoft.com/office/drawing/2014/main" id="{46165509-969C-9779-E17C-58BAB38CC25A}"/>
              </a:ext>
            </a:extLst>
          </p:cNvPr>
          <p:cNvSpPr txBox="1"/>
          <p:nvPr/>
        </p:nvSpPr>
        <p:spPr>
          <a:xfrm>
            <a:off x="3284112" y="5827690"/>
            <a:ext cx="281188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ea typeface="Open Sans"/>
                <a:cs typeface="Open Sans"/>
              </a:rPr>
              <a:t>Interpreter Training (Part 2) -</a:t>
            </a:r>
            <a:r>
              <a:rPr lang="en-US" sz="1100">
                <a:ea typeface="+mn-lt"/>
                <a:cs typeface="+mn-lt"/>
              </a:rPr>
              <a:t> </a:t>
            </a:r>
            <a:r>
              <a:rPr lang="en-US" sz="1100">
                <a:latin typeface="Open Sans"/>
                <a:ea typeface="Open Sans"/>
                <a:cs typeface="Open Sans"/>
                <a:hlinkClick r:id="rId7">
                  <a:extLst>
                    <a:ext uri="{A12FA001-AC4F-418D-AE19-62706E023703}">
                      <ahyp:hlinkClr xmlns:ahyp="http://schemas.microsoft.com/office/drawing/2018/hyperlinkcolor" val="tx"/>
                    </a:ext>
                  </a:extLst>
                </a:hlinkClick>
              </a:rPr>
              <a:t>https://youtu.be/9e_nIDJV-Lk</a:t>
            </a:r>
            <a:r>
              <a:rPr lang="en-US" sz="1100">
                <a:latin typeface="Open Sans"/>
                <a:ea typeface="Open Sans"/>
                <a:cs typeface="Open Sans"/>
              </a:rPr>
              <a:t> </a:t>
            </a:r>
            <a:endParaRPr lang="en-US"/>
          </a:p>
        </p:txBody>
      </p:sp>
      <p:sp>
        <p:nvSpPr>
          <p:cNvPr id="35" name="TextBox 34">
            <a:extLst>
              <a:ext uri="{FF2B5EF4-FFF2-40B4-BE49-F238E27FC236}">
                <a16:creationId xmlns:a16="http://schemas.microsoft.com/office/drawing/2014/main" id="{DE36A3D3-B686-A8D8-9028-0D4763B225C1}"/>
              </a:ext>
            </a:extLst>
          </p:cNvPr>
          <p:cNvSpPr txBox="1"/>
          <p:nvPr/>
        </p:nvSpPr>
        <p:spPr>
          <a:xfrm>
            <a:off x="6493099" y="5827690"/>
            <a:ext cx="2361126"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ea typeface="Open Sans"/>
                <a:cs typeface="Open Sans"/>
              </a:rPr>
              <a:t>Recorded Webinar -</a:t>
            </a:r>
            <a:r>
              <a:rPr lang="en-US" sz="1100">
                <a:ea typeface="+mn-lt"/>
                <a:cs typeface="+mn-lt"/>
              </a:rPr>
              <a:t> </a:t>
            </a:r>
            <a:r>
              <a:rPr lang="en-US" sz="1100">
                <a:latin typeface="Arial"/>
                <a:cs typeface="Arial"/>
                <a:hlinkClick r:id="rId8">
                  <a:extLst>
                    <a:ext uri="{A12FA001-AC4F-418D-AE19-62706E023703}">
                      <ahyp:hlinkClr xmlns:ahyp="http://schemas.microsoft.com/office/drawing/2018/hyperlinkcolor" val="tx"/>
                    </a:ext>
                  </a:extLst>
                </a:hlinkClick>
              </a:rPr>
              <a:t>https://immigrationjustice.us/get-trained/interpretation-and-translation/interpretation-best-practices/</a:t>
            </a:r>
            <a:r>
              <a:rPr lang="en-US" sz="1100">
                <a:ea typeface="+mn-lt"/>
                <a:cs typeface="+mn-lt"/>
              </a:rPr>
              <a:t> </a:t>
            </a:r>
            <a:endParaRPr lang="en-US">
              <a:ea typeface="+mn-lt"/>
              <a:cs typeface="+mn-lt"/>
            </a:endParaRPr>
          </a:p>
        </p:txBody>
      </p:sp>
      <p:pic>
        <p:nvPicPr>
          <p:cNvPr id="2" name="Picture 1" descr="A person and person sitting in a room&#10;&#10;Description automatically generated">
            <a:extLst>
              <a:ext uri="{FF2B5EF4-FFF2-40B4-BE49-F238E27FC236}">
                <a16:creationId xmlns:a16="http://schemas.microsoft.com/office/drawing/2014/main" id="{B38E942F-0A70-7B61-B099-4EB3FA169DBB}"/>
              </a:ext>
            </a:extLst>
          </p:cNvPr>
          <p:cNvPicPr>
            <a:picLocks noChangeAspect="1"/>
          </p:cNvPicPr>
          <p:nvPr/>
        </p:nvPicPr>
        <p:blipFill>
          <a:blip r:embed="rId9"/>
          <a:stretch>
            <a:fillRect/>
          </a:stretch>
        </p:blipFill>
        <p:spPr>
          <a:xfrm>
            <a:off x="269651" y="582433"/>
            <a:ext cx="2873598" cy="1883132"/>
          </a:xfrm>
          <a:prstGeom prst="rect">
            <a:avLst/>
          </a:prstGeom>
          <a:ln w="28575">
            <a:solidFill>
              <a:schemeClr val="tx1"/>
            </a:solidFill>
          </a:ln>
        </p:spPr>
      </p:pic>
      <p:pic>
        <p:nvPicPr>
          <p:cNvPr id="3" name="Picture 2" descr="A group of women sitting at a table&#10;&#10;Description automatically generated">
            <a:extLst>
              <a:ext uri="{FF2B5EF4-FFF2-40B4-BE49-F238E27FC236}">
                <a16:creationId xmlns:a16="http://schemas.microsoft.com/office/drawing/2014/main" id="{360B0FB9-1DDF-4F9A-251C-B187F8D83158}"/>
              </a:ext>
            </a:extLst>
          </p:cNvPr>
          <p:cNvPicPr>
            <a:picLocks noChangeAspect="1"/>
          </p:cNvPicPr>
          <p:nvPr/>
        </p:nvPicPr>
        <p:blipFill>
          <a:blip r:embed="rId10"/>
          <a:stretch>
            <a:fillRect/>
          </a:stretch>
        </p:blipFill>
        <p:spPr>
          <a:xfrm>
            <a:off x="3286661" y="587196"/>
            <a:ext cx="3032169" cy="1895071"/>
          </a:xfrm>
          <a:prstGeom prst="rect">
            <a:avLst/>
          </a:prstGeom>
          <a:ln w="28575">
            <a:solidFill>
              <a:schemeClr val="tx1"/>
            </a:solidFill>
          </a:ln>
        </p:spPr>
      </p:pic>
      <p:pic>
        <p:nvPicPr>
          <p:cNvPr id="4" name="Picture 3" descr="A screenshot of a video&#10;&#10;Description automatically generated">
            <a:extLst>
              <a:ext uri="{FF2B5EF4-FFF2-40B4-BE49-F238E27FC236}">
                <a16:creationId xmlns:a16="http://schemas.microsoft.com/office/drawing/2014/main" id="{E60030ED-458F-272B-B9F6-2DD132AB3940}"/>
              </a:ext>
            </a:extLst>
          </p:cNvPr>
          <p:cNvPicPr>
            <a:picLocks noChangeAspect="1"/>
          </p:cNvPicPr>
          <p:nvPr/>
        </p:nvPicPr>
        <p:blipFill>
          <a:blip r:embed="rId11"/>
          <a:stretch>
            <a:fillRect/>
          </a:stretch>
        </p:blipFill>
        <p:spPr>
          <a:xfrm>
            <a:off x="378518" y="3528542"/>
            <a:ext cx="2548542" cy="2172773"/>
          </a:xfrm>
          <a:prstGeom prst="rect">
            <a:avLst/>
          </a:prstGeom>
          <a:ln w="28575">
            <a:solidFill>
              <a:schemeClr val="tx1"/>
            </a:solidFill>
          </a:ln>
        </p:spPr>
      </p:pic>
      <p:pic>
        <p:nvPicPr>
          <p:cNvPr id="5" name="Picture 4" descr="A group of people sitting at a table&#10;&#10;Description automatically generated">
            <a:extLst>
              <a:ext uri="{FF2B5EF4-FFF2-40B4-BE49-F238E27FC236}">
                <a16:creationId xmlns:a16="http://schemas.microsoft.com/office/drawing/2014/main" id="{2E0C0CEA-85B6-28CB-7DD7-788DFD2046F8}"/>
              </a:ext>
            </a:extLst>
          </p:cNvPr>
          <p:cNvPicPr>
            <a:picLocks noChangeAspect="1"/>
          </p:cNvPicPr>
          <p:nvPr/>
        </p:nvPicPr>
        <p:blipFill>
          <a:blip r:embed="rId12"/>
          <a:stretch>
            <a:fillRect/>
          </a:stretch>
        </p:blipFill>
        <p:spPr>
          <a:xfrm>
            <a:off x="3328718" y="3529750"/>
            <a:ext cx="2711943" cy="2170359"/>
          </a:xfrm>
          <a:prstGeom prst="rect">
            <a:avLst/>
          </a:prstGeom>
          <a:ln w="28575">
            <a:solidFill>
              <a:schemeClr val="tx1"/>
            </a:solidFill>
          </a:ln>
        </p:spPr>
      </p:pic>
      <p:pic>
        <p:nvPicPr>
          <p:cNvPr id="6" name="Picture 5" descr="A screenshot of a webinar&#10;&#10;Description automatically generated">
            <a:extLst>
              <a:ext uri="{FF2B5EF4-FFF2-40B4-BE49-F238E27FC236}">
                <a16:creationId xmlns:a16="http://schemas.microsoft.com/office/drawing/2014/main" id="{1E5F4E03-99B0-82F9-E9DA-FD2271B5B9E1}"/>
              </a:ext>
            </a:extLst>
          </p:cNvPr>
          <p:cNvPicPr>
            <a:picLocks noChangeAspect="1"/>
          </p:cNvPicPr>
          <p:nvPr/>
        </p:nvPicPr>
        <p:blipFill>
          <a:blip r:embed="rId13"/>
          <a:stretch>
            <a:fillRect/>
          </a:stretch>
        </p:blipFill>
        <p:spPr>
          <a:xfrm>
            <a:off x="6250546" y="3699992"/>
            <a:ext cx="2846231" cy="1840606"/>
          </a:xfrm>
          <a:prstGeom prst="rect">
            <a:avLst/>
          </a:prstGeom>
          <a:ln w="28575">
            <a:solidFill>
              <a:schemeClr val="tx1"/>
            </a:solidFill>
          </a:ln>
        </p:spPr>
      </p:pic>
      <p:pic>
        <p:nvPicPr>
          <p:cNvPr id="7" name="Picture 6" descr="A screenshot of a computer&#10;&#10;Description automatically generated">
            <a:extLst>
              <a:ext uri="{FF2B5EF4-FFF2-40B4-BE49-F238E27FC236}">
                <a16:creationId xmlns:a16="http://schemas.microsoft.com/office/drawing/2014/main" id="{CA3F97CF-1FA6-68C3-7A4B-FB85C41FFBB5}"/>
              </a:ext>
            </a:extLst>
          </p:cNvPr>
          <p:cNvPicPr>
            <a:picLocks noChangeAspect="1"/>
          </p:cNvPicPr>
          <p:nvPr/>
        </p:nvPicPr>
        <p:blipFill>
          <a:blip r:embed="rId14"/>
          <a:stretch>
            <a:fillRect/>
          </a:stretch>
        </p:blipFill>
        <p:spPr>
          <a:xfrm>
            <a:off x="6584257" y="1540635"/>
            <a:ext cx="2994473" cy="1898561"/>
          </a:xfrm>
          <a:prstGeom prst="rect">
            <a:avLst/>
          </a:prstGeom>
          <a:ln w="28575">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61"/>
        <p:cNvGrpSpPr/>
        <p:nvPr/>
      </p:nvGrpSpPr>
      <p:grpSpPr>
        <a:xfrm>
          <a:off x="0" y="0"/>
          <a:ext cx="0" cy="0"/>
          <a:chOff x="0" y="0"/>
          <a:chExt cx="0" cy="0"/>
        </a:xfrm>
      </p:grpSpPr>
      <p:sp useBgFill="1">
        <p:nvSpPr>
          <p:cNvPr id="4030" name="Rectangle 402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2" name="Oval 4031">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4" name="Oval 4033">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36" name="Oval 4035">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3" name="Google Shape;3863;p147"/>
          <p:cNvSpPr txBox="1">
            <a:spLocks noGrp="1"/>
          </p:cNvSpPr>
          <p:nvPr>
            <p:ph type="title"/>
          </p:nvPr>
        </p:nvSpPr>
        <p:spPr>
          <a:xfrm>
            <a:off x="1102368" y="1877492"/>
            <a:ext cx="4030132" cy="3215373"/>
          </a:xfrm>
          <a:prstGeom prst="rect">
            <a:avLst/>
          </a:prstGeom>
        </p:spPr>
        <p:txBody>
          <a:bodyPr spcFirstLastPara="1" lIns="121900" tIns="121900" rIns="121900" bIns="121900" anchorCtr="0">
            <a:normAutofit/>
          </a:bodyPr>
          <a:lstStyle/>
          <a:p>
            <a:pPr marL="0" lvl="0" indent="0" algn="ctr" rtl="0">
              <a:spcBef>
                <a:spcPts val="0"/>
              </a:spcBef>
              <a:spcAft>
                <a:spcPts val="0"/>
              </a:spcAft>
              <a:buSzPts val="4800"/>
              <a:buNone/>
            </a:pPr>
            <a:r>
              <a:rPr lang="en-US">
                <a:latin typeface="Open Sans"/>
                <a:ea typeface="Open Sans"/>
                <a:cs typeface="Open Sans"/>
                <a:sym typeface="Open Sans"/>
              </a:rPr>
              <a:t>Training Resources</a:t>
            </a:r>
            <a:endParaRPr lang="en-US">
              <a:latin typeface="Open Sans"/>
              <a:ea typeface="Open Sans"/>
              <a:cs typeface="Open Sans"/>
            </a:endParaRPr>
          </a:p>
        </p:txBody>
      </p:sp>
      <p:grpSp>
        <p:nvGrpSpPr>
          <p:cNvPr id="4038" name="Group 4037">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tx1"/>
          </a:solidFill>
        </p:grpSpPr>
        <p:sp>
          <p:nvSpPr>
            <p:cNvPr id="4039" name="Freeform: Shape 403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040" name="Freeform: Shape 403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4042"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44"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4046" name="Oval 4045">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48" name="Oval 4047">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62" name="Google Shape;3862;p147"/>
          <p:cNvSpPr txBox="1">
            <a:spLocks noGrp="1"/>
          </p:cNvSpPr>
          <p:nvPr>
            <p:ph type="body" idx="1"/>
          </p:nvPr>
        </p:nvSpPr>
        <p:spPr>
          <a:xfrm>
            <a:off x="6234868" y="1130846"/>
            <a:ext cx="5217173" cy="4351338"/>
          </a:xfrm>
          <a:prstGeom prst="rect">
            <a:avLst/>
          </a:prstGeom>
        </p:spPr>
        <p:txBody>
          <a:bodyPr spcFirstLastPara="1" vert="horz" lIns="121900" tIns="121900" rIns="121900" bIns="121900" rtlCol="0" anchorCtr="0">
            <a:normAutofit/>
          </a:bodyPr>
          <a:lstStyle/>
          <a:p>
            <a:pPr marL="323850" indent="0">
              <a:lnSpc>
                <a:spcPct val="100000"/>
              </a:lnSpc>
              <a:spcBef>
                <a:spcPts val="0"/>
              </a:spcBef>
              <a:spcAft>
                <a:spcPts val="600"/>
              </a:spcAft>
              <a:buClr>
                <a:schemeClr val="accent2"/>
              </a:buClr>
              <a:buSzPts val="2100"/>
              <a:buNone/>
            </a:pPr>
            <a:endParaRPr lang="en-US" sz="1300">
              <a:latin typeface="Open Sans"/>
              <a:ea typeface="Open Sans"/>
              <a:cs typeface="Open Sans"/>
            </a:endParaRPr>
          </a:p>
          <a:p>
            <a:pPr marL="609600" indent="-285750">
              <a:lnSpc>
                <a:spcPct val="100000"/>
              </a:lnSpc>
              <a:spcBef>
                <a:spcPts val="0"/>
              </a:spcBef>
              <a:spcAft>
                <a:spcPts val="600"/>
              </a:spcAft>
              <a:buClr>
                <a:schemeClr val="accent2"/>
              </a:buClr>
              <a:buSzPts val="2100"/>
              <a:buFont typeface="Open Sans"/>
              <a:buChar char="•"/>
            </a:pPr>
            <a:r>
              <a:rPr lang="en-US" sz="1300">
                <a:latin typeface="Open Sans"/>
                <a:ea typeface="Open Sans"/>
                <a:cs typeface="Open Sans"/>
                <a:sym typeface="Open Sans"/>
              </a:rPr>
              <a:t>AYUDA, Breaking Silence, Interpreting for Victim Services</a:t>
            </a:r>
            <a:br>
              <a:rPr lang="en-US" sz="1300">
                <a:latin typeface="Open Sans"/>
                <a:ea typeface="Open Sans"/>
                <a:cs typeface="Open Sans"/>
              </a:rPr>
            </a:br>
            <a:r>
              <a:rPr lang="en-US" sz="1300" u="sng">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https://ayuda.com/wp-content/uploads/2017/06/Breaking-Silence-Training-Manual-1.pdf</a:t>
            </a:r>
            <a:r>
              <a:rPr lang="en-US" sz="1300">
                <a:latin typeface="Open Sans"/>
                <a:ea typeface="Open Sans"/>
                <a:cs typeface="Open Sans"/>
                <a:sym typeface="Open Sans"/>
              </a:rPr>
              <a:t>  </a:t>
            </a:r>
            <a:endParaRPr lang="en-US" sz="1300">
              <a:latin typeface="Open Sans"/>
              <a:ea typeface="Open Sans"/>
              <a:cs typeface="Open Sans"/>
            </a:endParaRPr>
          </a:p>
          <a:p>
            <a:pPr marL="609600" indent="-285750">
              <a:lnSpc>
                <a:spcPct val="100000"/>
              </a:lnSpc>
              <a:spcBef>
                <a:spcPts val="0"/>
              </a:spcBef>
              <a:spcAft>
                <a:spcPts val="600"/>
              </a:spcAft>
              <a:buClr>
                <a:schemeClr val="accent2"/>
              </a:buClr>
              <a:buSzPts val="2100"/>
              <a:buFont typeface="Open Sans"/>
              <a:buChar char="•"/>
            </a:pPr>
            <a:r>
              <a:rPr lang="en-US" sz="1300">
                <a:latin typeface="Open Sans"/>
                <a:ea typeface="Open Sans"/>
                <a:cs typeface="Open Sans"/>
                <a:sym typeface="Open Sans"/>
              </a:rPr>
              <a:t>Considerations when Using Interpreters for Victims with Limited English Proficiency, API-GBV: </a:t>
            </a:r>
            <a:r>
              <a:rPr lang="en-US" sz="1300" u="sng">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https://www.api-gbv.org/resources/limited-english-proficiency/</a:t>
            </a:r>
            <a:r>
              <a:rPr lang="en-US" sz="1300">
                <a:latin typeface="Open Sans"/>
                <a:ea typeface="Open Sans"/>
                <a:cs typeface="Open Sans"/>
                <a:sym typeface="Open Sans"/>
              </a:rPr>
              <a:t> </a:t>
            </a:r>
            <a:endParaRPr lang="en-US" sz="1300">
              <a:latin typeface="Open Sans"/>
              <a:ea typeface="Open Sans"/>
              <a:cs typeface="Open Sans"/>
            </a:endParaRPr>
          </a:p>
          <a:p>
            <a:pPr marL="609600" indent="-285750">
              <a:lnSpc>
                <a:spcPct val="100000"/>
              </a:lnSpc>
              <a:spcBef>
                <a:spcPts val="0"/>
              </a:spcBef>
              <a:spcAft>
                <a:spcPts val="600"/>
              </a:spcAft>
              <a:buClr>
                <a:schemeClr val="accent2"/>
              </a:buClr>
              <a:buSzPts val="2100"/>
              <a:buFont typeface="Open Sans"/>
              <a:buChar char="•"/>
            </a:pPr>
            <a:r>
              <a:rPr lang="en-US" sz="1300">
                <a:latin typeface="Open Sans"/>
                <a:ea typeface="Open Sans"/>
                <a:cs typeface="Open Sans"/>
                <a:sym typeface="Open Sans"/>
              </a:rPr>
              <a:t>Ayuda, Working with Interpreters Outside of the Courtroom: A Guide for Attorneys </a:t>
            </a:r>
            <a:r>
              <a:rPr lang="en-US" sz="1300" u="sng">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https://ayuda.com/wp-content/uploads/2017/06/Working_With_Interpreters_2016.pdf</a:t>
            </a:r>
            <a:r>
              <a:rPr lang="en-US" sz="1300">
                <a:latin typeface="Open Sans"/>
                <a:ea typeface="Open Sans"/>
                <a:cs typeface="Open Sans"/>
                <a:sym typeface="Open Sans"/>
              </a:rPr>
              <a:t> </a:t>
            </a:r>
            <a:endParaRPr lang="en-US" sz="1300">
              <a:latin typeface="Open Sans"/>
              <a:ea typeface="Open Sans"/>
              <a:cs typeface="Open Sans"/>
            </a:endParaRPr>
          </a:p>
          <a:p>
            <a:pPr marL="609600" indent="-285750">
              <a:lnSpc>
                <a:spcPct val="100000"/>
              </a:lnSpc>
              <a:spcBef>
                <a:spcPts val="0"/>
              </a:spcBef>
              <a:spcAft>
                <a:spcPts val="600"/>
              </a:spcAft>
              <a:buClr>
                <a:schemeClr val="accent2"/>
              </a:buClr>
              <a:buSzPts val="2100"/>
              <a:buFont typeface="Open Sans"/>
              <a:buChar char="•"/>
            </a:pPr>
            <a:r>
              <a:rPr lang="en-US" sz="1300">
                <a:latin typeface="Open Sans"/>
                <a:ea typeface="Open Sans"/>
                <a:cs typeface="Open Sans"/>
              </a:rPr>
              <a:t>Language Justice Resources: </a:t>
            </a:r>
            <a:r>
              <a:rPr lang="en-US" sz="1300">
                <a:latin typeface="Open Sans"/>
                <a:ea typeface="+mn-lt"/>
                <a:cs typeface="+mn-lt"/>
                <a:hlinkClick r:id="rId6">
                  <a:extLst>
                    <a:ext uri="{A12FA001-AC4F-418D-AE19-62706E023703}">
                      <ahyp:hlinkClr xmlns:ahyp="http://schemas.microsoft.com/office/drawing/2018/hyperlinkcolor" val="tx"/>
                    </a:ext>
                  </a:extLst>
                </a:hlinkClick>
              </a:rPr>
              <a:t>https://langjust.com/resources</a:t>
            </a:r>
            <a:r>
              <a:rPr lang="en-US" sz="1300">
                <a:latin typeface="Open Sans"/>
                <a:ea typeface="+mn-lt"/>
                <a:cs typeface="+mn-lt"/>
              </a:rPr>
              <a:t> </a:t>
            </a:r>
            <a:endParaRPr lang="en-US" sz="1300">
              <a:latin typeface="Open Sans"/>
              <a:ea typeface="Open Sans"/>
              <a:cs typeface="Open Sans"/>
            </a:endParaRPr>
          </a:p>
          <a:p>
            <a:pPr marL="609600" indent="-285750">
              <a:lnSpc>
                <a:spcPct val="100000"/>
              </a:lnSpc>
              <a:spcBef>
                <a:spcPts val="0"/>
              </a:spcBef>
              <a:spcAft>
                <a:spcPts val="600"/>
              </a:spcAft>
              <a:buClr>
                <a:schemeClr val="accent2"/>
              </a:buClr>
              <a:buSzPts val="2100"/>
              <a:buFont typeface="Open Sans"/>
              <a:buChar char="•"/>
            </a:pPr>
            <a:r>
              <a:rPr lang="en-US" sz="1300">
                <a:latin typeface="Open Sans"/>
                <a:ea typeface="Open Sans"/>
                <a:cs typeface="Open Sans"/>
                <a:sym typeface="Open Sans"/>
              </a:rPr>
              <a:t>More resources here: </a:t>
            </a:r>
            <a:r>
              <a:rPr lang="en-US" sz="1300" u="sng">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https://drive.google.com/drive/folders/14ts3H4-j27-6dl7I7zJK6iWmWY7rPJKx?usp=sharing</a:t>
            </a:r>
            <a:r>
              <a:rPr lang="en-US" sz="1300">
                <a:latin typeface="Open Sans"/>
                <a:ea typeface="Open Sans"/>
                <a:cs typeface="Open Sans"/>
                <a:sym typeface="Open Sans"/>
              </a:rPr>
              <a:t> </a:t>
            </a:r>
            <a:endParaRPr lang="en-US" sz="1300"/>
          </a:p>
        </p:txBody>
      </p:sp>
      <p:grpSp>
        <p:nvGrpSpPr>
          <p:cNvPr id="4050"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1034" y="5750136"/>
            <a:ext cx="1054466" cy="469689"/>
            <a:chOff x="9841624" y="4115729"/>
            <a:chExt cx="602169" cy="268223"/>
          </a:xfrm>
          <a:solidFill>
            <a:schemeClr val="tx1"/>
          </a:solidFill>
        </p:grpSpPr>
        <p:sp>
          <p:nvSpPr>
            <p:cNvPr id="4051" name="Freeform: Shape 4050">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52" name="Freeform: Shape 4051">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53" name="Freeform: Shape 4052">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54" name="Freeform: Shape 4053">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4055" name="Freeform: Shape 4054">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395985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aphic 185">
            <a:extLst>
              <a:ext uri="{FF2B5EF4-FFF2-40B4-BE49-F238E27FC236}">
                <a16:creationId xmlns:a16="http://schemas.microsoft.com/office/drawing/2014/main" id="{8A351602-3772-4279-B0D3-A523F6F6E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9" name="Freeform: Shape 8">
              <a:extLst>
                <a:ext uri="{FF2B5EF4-FFF2-40B4-BE49-F238E27FC236}">
                  <a16:creationId xmlns:a16="http://schemas.microsoft.com/office/drawing/2014/main" id="{A5AAAA75-5FFB-4C07-AD4A-3146773E6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1479895E-3847-44BB-8404-28F14219F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0E02F68-8149-4236-8D9F-6B550F78B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56FCAAB-F073-4561-A484-42C7DD10D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CF8DB94-87A3-43E9-9BBB-301CFF0FB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5" name="Oval 14">
            <a:extLst>
              <a:ext uri="{FF2B5EF4-FFF2-40B4-BE49-F238E27FC236}">
                <a16:creationId xmlns:a16="http://schemas.microsoft.com/office/drawing/2014/main" id="{7D6BF779-0B8C-4CC2-9268-9506AD0C5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7" name="Rectangle 16">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1" name="Freeform: Shape 20">
            <a:extLst>
              <a:ext uri="{FF2B5EF4-FFF2-40B4-BE49-F238E27FC236}">
                <a16:creationId xmlns:a16="http://schemas.microsoft.com/office/drawing/2014/main" id="{2DA1274F-9232-42BF-B9FE-B95EA14CF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56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3" name="Freeform: Shape 22">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5" name="Freeform: Shape 24">
            <a:extLst>
              <a:ext uri="{FF2B5EF4-FFF2-40B4-BE49-F238E27FC236}">
                <a16:creationId xmlns:a16="http://schemas.microsoft.com/office/drawing/2014/main" id="{BE5AF1D6-62CC-4988-9174-993F112D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6429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accent3">
              <a:alpha val="20000"/>
            </a:schemeClr>
          </a:solidFill>
          <a:ln w="9525" cap="flat">
            <a:noFill/>
            <a:prstDash val="solid"/>
            <a:miter/>
          </a:ln>
        </p:spPr>
        <p:txBody>
          <a:bodyPr wrap="square" rtlCol="0" anchor="ctr">
            <a:noAutofit/>
          </a:bodyPr>
          <a:lstStyle/>
          <a:p>
            <a:endParaRPr lang="en-US"/>
          </a:p>
        </p:txBody>
      </p:sp>
      <p:sp>
        <p:nvSpPr>
          <p:cNvPr id="27" name="Freeform: Shape 26">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9" name="Freeform: Shape 28">
            <a:extLst>
              <a:ext uri="{FF2B5EF4-FFF2-40B4-BE49-F238E27FC236}">
                <a16:creationId xmlns:a16="http://schemas.microsoft.com/office/drawing/2014/main" id="{6BA9E676-A8FC-4C2F-8D78-C13ED8ABD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782347" cy="2943932"/>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31" name="Freeform: Shape 30">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EECD79B5-5FC5-495F-BFD6-346C16E78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5207" y="4529611"/>
            <a:ext cx="2426793" cy="2328389"/>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2D9D048-3063-435A-8C23-26C1907E9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1898" y="819446"/>
            <a:ext cx="8751370" cy="5402463"/>
          </a:xfrm>
          <a:prstGeom prst="rect">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20315" y="727769"/>
            <a:ext cx="8751370" cy="540246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796A0F-4428-16FA-877C-15E0B5B32DF8}"/>
              </a:ext>
            </a:extLst>
          </p:cNvPr>
          <p:cNvSpPr>
            <a:spLocks noGrp="1"/>
          </p:cNvSpPr>
          <p:nvPr>
            <p:ph type="title"/>
          </p:nvPr>
        </p:nvSpPr>
        <p:spPr>
          <a:xfrm>
            <a:off x="2152723" y="524241"/>
            <a:ext cx="7612484" cy="3028072"/>
          </a:xfrm>
        </p:spPr>
        <p:txBody>
          <a:bodyPr vert="horz" lIns="91440" tIns="45720" rIns="91440" bIns="45720" rtlCol="0" anchor="b">
            <a:normAutofit/>
          </a:bodyPr>
          <a:lstStyle/>
          <a:p>
            <a:pPr algn="ctr"/>
            <a:r>
              <a:rPr lang="en-US" sz="3800" b="1" kern="1200" cap="all" spc="1500" baseline="0">
                <a:solidFill>
                  <a:schemeClr val="tx1"/>
                </a:solidFill>
                <a:latin typeface="+mj-lt"/>
                <a:ea typeface="Source Sans Pro SemiBold" panose="020B0603030403020204" pitchFamily="34" charset="0"/>
                <a:cs typeface="+mj-cs"/>
              </a:rPr>
              <a:t>I. Introduction	</a:t>
            </a:r>
          </a:p>
        </p:txBody>
      </p:sp>
      <p:sp>
        <p:nvSpPr>
          <p:cNvPr id="3" name="Text Placeholder 2">
            <a:extLst>
              <a:ext uri="{FF2B5EF4-FFF2-40B4-BE49-F238E27FC236}">
                <a16:creationId xmlns:a16="http://schemas.microsoft.com/office/drawing/2014/main" id="{46262169-BF26-8151-EC27-5A9156CC08E3}"/>
              </a:ext>
            </a:extLst>
          </p:cNvPr>
          <p:cNvSpPr>
            <a:spLocks noGrp="1"/>
          </p:cNvSpPr>
          <p:nvPr>
            <p:ph type="body" idx="1"/>
          </p:nvPr>
        </p:nvSpPr>
        <p:spPr>
          <a:xfrm>
            <a:off x="2886765" y="4280081"/>
            <a:ext cx="6418471" cy="1566152"/>
          </a:xfrm>
        </p:spPr>
        <p:txBody>
          <a:bodyPr vert="horz" lIns="91440" tIns="45720" rIns="91440" bIns="45720" rtlCol="0" anchor="t">
            <a:normAutofit/>
          </a:bodyPr>
          <a:lstStyle/>
          <a:p>
            <a:pPr algn="ctr">
              <a:lnSpc>
                <a:spcPct val="90000"/>
              </a:lnSpc>
            </a:pPr>
            <a:r>
              <a:rPr lang="en-US" kern="1200" cap="all" spc="400" baseline="0">
                <a:solidFill>
                  <a:schemeClr val="tx1"/>
                </a:solidFill>
                <a:latin typeface="+mn-lt"/>
                <a:ea typeface="+mn-ea"/>
                <a:cs typeface="+mn-cs"/>
              </a:rPr>
              <a:t>Language justice basics &amp; pro bono language</a:t>
            </a:r>
            <a:r>
              <a:rPr lang="en-US" cap="all" spc="400">
                <a:solidFill>
                  <a:schemeClr val="tx1"/>
                </a:solidFill>
              </a:rPr>
              <a:t> ACCESS </a:t>
            </a:r>
            <a:r>
              <a:rPr lang="en-US" kern="1200" cap="all" spc="400" baseline="0">
                <a:solidFill>
                  <a:schemeClr val="tx1"/>
                </a:solidFill>
                <a:latin typeface="+mn-lt"/>
                <a:ea typeface="+mn-ea"/>
                <a:cs typeface="+mn-cs"/>
              </a:rPr>
              <a:t>principles</a:t>
            </a:r>
          </a:p>
        </p:txBody>
      </p:sp>
      <p:sp>
        <p:nvSpPr>
          <p:cNvPr id="41" name="Oval 40">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42">
            <a:extLst>
              <a:ext uri="{FF2B5EF4-FFF2-40B4-BE49-F238E27FC236}">
                <a16:creationId xmlns:a16="http://schemas.microsoft.com/office/drawing/2014/main" id="{B6C541AE-9B02-44C0-B8C6-B2DEA7ED3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29446" y="4786746"/>
            <a:ext cx="620727" cy="620727"/>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09306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F9A4-5392-60D5-6776-35449FF6606B}"/>
              </a:ext>
            </a:extLst>
          </p:cNvPr>
          <p:cNvSpPr>
            <a:spLocks noGrp="1"/>
          </p:cNvSpPr>
          <p:nvPr>
            <p:ph type="title"/>
          </p:nvPr>
        </p:nvSpPr>
        <p:spPr/>
        <p:txBody>
          <a:bodyPr/>
          <a:lstStyle/>
          <a:p>
            <a:r>
              <a:rPr lang="en-US"/>
              <a:t>Law Firm Pro Bono Language Access Principles</a:t>
            </a:r>
          </a:p>
        </p:txBody>
      </p:sp>
      <p:sp>
        <p:nvSpPr>
          <p:cNvPr id="3" name="Content Placeholder 2">
            <a:extLst>
              <a:ext uri="{FF2B5EF4-FFF2-40B4-BE49-F238E27FC236}">
                <a16:creationId xmlns:a16="http://schemas.microsoft.com/office/drawing/2014/main" id="{8C90F115-A621-F0A3-F165-FD60760962A3}"/>
              </a:ext>
            </a:extLst>
          </p:cNvPr>
          <p:cNvSpPr>
            <a:spLocks noGrp="1"/>
          </p:cNvSpPr>
          <p:nvPr>
            <p:ph idx="1"/>
          </p:nvPr>
        </p:nvSpPr>
        <p:spPr/>
        <p:txBody>
          <a:bodyPr>
            <a:normAutofit fontScale="92500" lnSpcReduction="10000"/>
          </a:bodyPr>
          <a:lstStyle/>
          <a:p>
            <a:r>
              <a:rPr lang="en-US"/>
              <a:t>This training is offered by a coalition of pro bono professionals at law firms and legal aid organizations</a:t>
            </a:r>
          </a:p>
          <a:p>
            <a:r>
              <a:rPr lang="en-US"/>
              <a:t>Law Firm Pro Bono Language Access Principles:</a:t>
            </a:r>
          </a:p>
          <a:p>
            <a:pPr marL="971550" lvl="1" indent="-514350">
              <a:buFont typeface="+mj-lt"/>
              <a:buAutoNum type="arabicPeriod"/>
            </a:pPr>
            <a:r>
              <a:rPr lang="en-US" b="1"/>
              <a:t>Equal access to pro bono. </a:t>
            </a:r>
            <a:r>
              <a:rPr lang="en-US"/>
              <a:t>No prospective client should be turned away because of language.</a:t>
            </a:r>
          </a:p>
          <a:p>
            <a:pPr marL="971550" lvl="1" indent="-514350">
              <a:buFont typeface="+mj-lt"/>
              <a:buAutoNum type="arabicPeriod"/>
            </a:pPr>
            <a:r>
              <a:rPr lang="en-US" b="1"/>
              <a:t>Law firm responsibility. </a:t>
            </a:r>
            <a:r>
              <a:rPr lang="en-US"/>
              <a:t>Law firms are responsible for securing interpretation on pro bono matters without cost or burden to clients or legal aid organizations.</a:t>
            </a:r>
          </a:p>
          <a:p>
            <a:pPr marL="971550" lvl="1" indent="-514350">
              <a:buFont typeface="+mj-lt"/>
              <a:buAutoNum type="arabicPeriod"/>
            </a:pPr>
            <a:r>
              <a:rPr lang="en-US" b="1"/>
              <a:t>Quality. </a:t>
            </a:r>
            <a:r>
              <a:rPr lang="en-US"/>
              <a:t>Interpretation should meet basic standards and not be done by friends or family, although it need not be done by professional interpreters.</a:t>
            </a:r>
          </a:p>
        </p:txBody>
      </p:sp>
    </p:spTree>
    <p:extLst>
      <p:ext uri="{BB962C8B-B14F-4D97-AF65-F5344CB8AC3E}">
        <p14:creationId xmlns:p14="http://schemas.microsoft.com/office/powerpoint/2010/main" val="421873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11AB2-4FC9-352F-3FBE-FF5AFC9F1A34}"/>
              </a:ext>
            </a:extLst>
          </p:cNvPr>
          <p:cNvSpPr>
            <a:spLocks noGrp="1"/>
          </p:cNvSpPr>
          <p:nvPr>
            <p:ph type="title"/>
          </p:nvPr>
        </p:nvSpPr>
        <p:spPr/>
        <p:txBody>
          <a:bodyPr/>
          <a:lstStyle/>
          <a:p>
            <a:r>
              <a:rPr lang="en-US" sz="4400" spc="170">
                <a:solidFill>
                  <a:schemeClr val="tx2"/>
                </a:solidFill>
                <a:latin typeface="Hatton Black"/>
              </a:rPr>
              <a:t>LANGUAGE JUSTICE</a:t>
            </a:r>
            <a:endParaRPr lang="en-US">
              <a:solidFill>
                <a:schemeClr val="tx2"/>
              </a:solidFill>
            </a:endParaRPr>
          </a:p>
        </p:txBody>
      </p:sp>
      <p:sp>
        <p:nvSpPr>
          <p:cNvPr id="3" name="Content Placeholder 2">
            <a:extLst>
              <a:ext uri="{FF2B5EF4-FFF2-40B4-BE49-F238E27FC236}">
                <a16:creationId xmlns:a16="http://schemas.microsoft.com/office/drawing/2014/main" id="{9ED4292E-CDF6-0F64-5CD7-A6D3EAEBC87B}"/>
              </a:ext>
            </a:extLst>
          </p:cNvPr>
          <p:cNvSpPr>
            <a:spLocks noGrp="1"/>
          </p:cNvSpPr>
          <p:nvPr>
            <p:ph idx="1"/>
          </p:nvPr>
        </p:nvSpPr>
        <p:spPr>
          <a:xfrm>
            <a:off x="726988" y="1559858"/>
            <a:ext cx="10626811" cy="5298141"/>
          </a:xfrm>
        </p:spPr>
        <p:txBody>
          <a:bodyPr>
            <a:normAutofit lnSpcReduction="10000"/>
          </a:bodyPr>
          <a:lstStyle/>
          <a:p>
            <a:pPr marL="0" indent="0">
              <a:buNone/>
            </a:pPr>
            <a:r>
              <a:rPr lang="en-US" sz="2800" spc="349">
                <a:solidFill>
                  <a:schemeClr val="tx2"/>
                </a:solidFill>
                <a:latin typeface="Agrandir Medium"/>
              </a:rPr>
              <a:t>Language justice is based in respect for the language rights of all people, including people whose languages have been exiled, disappeared, stolen or made invisible through processes of colonial violence. Language justice is a political foundation, a conceptual framework, and a set of tools and practices we can use in organizing and artmaking, in our civic life, our interpersonal relationships, our learning spaces, and our imagining and embodying of the world we wish to inhabit.</a:t>
            </a:r>
          </a:p>
          <a:p>
            <a:pPr marL="0" indent="0">
              <a:buNone/>
            </a:pPr>
            <a:r>
              <a:rPr lang="en-US" sz="2800" spc="309">
                <a:solidFill>
                  <a:schemeClr val="tx2"/>
                </a:solidFill>
                <a:latin typeface="Hatton Bold"/>
              </a:rPr>
              <a:t>								-ANTENA AIRE </a:t>
            </a:r>
          </a:p>
        </p:txBody>
      </p:sp>
    </p:spTree>
    <p:extLst>
      <p:ext uri="{BB962C8B-B14F-4D97-AF65-F5344CB8AC3E}">
        <p14:creationId xmlns:p14="http://schemas.microsoft.com/office/powerpoint/2010/main" val="1368018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C1D1FA3-6212-4B97-9B1E-C7F81247C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5" name="Freeform: Shape 14">
            <a:extLst>
              <a:ext uri="{FF2B5EF4-FFF2-40B4-BE49-F238E27FC236}">
                <a16:creationId xmlns:a16="http://schemas.microsoft.com/office/drawing/2014/main" id="{11C51958-04D4-4687-95A2-95DCDCF47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7" name="Freeform: Shape 16">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9" name="Freeform: Shape 18">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DCF0F85-2845-B945-27E7-E8C674817D9E}"/>
              </a:ext>
            </a:extLst>
          </p:cNvPr>
          <p:cNvSpPr>
            <a:spLocks noGrp="1"/>
          </p:cNvSpPr>
          <p:nvPr>
            <p:ph type="title"/>
          </p:nvPr>
        </p:nvSpPr>
        <p:spPr>
          <a:xfrm>
            <a:off x="1861854" y="633046"/>
            <a:ext cx="4834021" cy="1314996"/>
          </a:xfrm>
        </p:spPr>
        <p:txBody>
          <a:bodyPr anchor="b">
            <a:normAutofit/>
          </a:bodyPr>
          <a:lstStyle/>
          <a:p>
            <a:r>
              <a:rPr lang="en-US"/>
              <a:t>Language Justice includes…</a:t>
            </a:r>
          </a:p>
        </p:txBody>
      </p:sp>
      <p:pic>
        <p:nvPicPr>
          <p:cNvPr id="6" name="Google Shape;3635;p123" descr="An image of an artpiece by Favianna Rodríguez that includes three people, with the person in the middle speaking into a microphone. A crowd of people is shown below them. On top is the text &quot;Voices Are Power.&quot;">
            <a:extLst>
              <a:ext uri="{FF2B5EF4-FFF2-40B4-BE49-F238E27FC236}">
                <a16:creationId xmlns:a16="http://schemas.microsoft.com/office/drawing/2014/main" id="{BD648181-92BB-C13C-21F6-9BB46E04E5BD}"/>
              </a:ext>
            </a:extLst>
          </p:cNvPr>
          <p:cNvPicPr preferRelativeResize="0"/>
          <p:nvPr/>
        </p:nvPicPr>
        <p:blipFill rotWithShape="1">
          <a:blip r:embed="rId2"/>
          <a:stretch/>
        </p:blipFill>
        <p:spPr>
          <a:xfrm>
            <a:off x="8176426" y="963945"/>
            <a:ext cx="3131861" cy="4338629"/>
          </a:xfrm>
          <a:prstGeom prst="rect">
            <a:avLst/>
          </a:prstGeom>
          <a:noFill/>
        </p:spPr>
      </p:pic>
      <p:grpSp>
        <p:nvGrpSpPr>
          <p:cNvPr id="21"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2" name="Freeform: Shape 21">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Google Shape;3633;p123">
            <a:extLst>
              <a:ext uri="{FF2B5EF4-FFF2-40B4-BE49-F238E27FC236}">
                <a16:creationId xmlns:a16="http://schemas.microsoft.com/office/drawing/2014/main" id="{77A60A30-6941-7A26-B20F-37798D472E1A}"/>
              </a:ext>
            </a:extLst>
          </p:cNvPr>
          <p:cNvSpPr txBox="1"/>
          <p:nvPr/>
        </p:nvSpPr>
        <p:spPr>
          <a:xfrm>
            <a:off x="7301833" y="5197200"/>
            <a:ext cx="35400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Catamaran Thin"/>
              <a:ea typeface="Catamaran Thin"/>
              <a:cs typeface="Catamaran Thin"/>
              <a:sym typeface="Catamaran Thin"/>
            </a:endParaRPr>
          </a:p>
        </p:txBody>
      </p:sp>
      <p:sp>
        <p:nvSpPr>
          <p:cNvPr id="7" name="Content Placeholder 6">
            <a:extLst>
              <a:ext uri="{FF2B5EF4-FFF2-40B4-BE49-F238E27FC236}">
                <a16:creationId xmlns:a16="http://schemas.microsoft.com/office/drawing/2014/main" id="{A4F0DF4A-79CC-9968-1ABE-7AC587ACC7AF}"/>
              </a:ext>
            </a:extLst>
          </p:cNvPr>
          <p:cNvSpPr>
            <a:spLocks noGrp="1"/>
          </p:cNvSpPr>
          <p:nvPr>
            <p:ph idx="1"/>
          </p:nvPr>
        </p:nvSpPr>
        <p:spPr>
          <a:xfrm>
            <a:off x="897268" y="2392694"/>
            <a:ext cx="7278579" cy="3813802"/>
          </a:xfrm>
        </p:spPr>
        <p:txBody>
          <a:bodyPr vert="horz" lIns="91440" tIns="45720" rIns="91440" bIns="45720" rtlCol="0" anchor="t">
            <a:normAutofit fontScale="92500"/>
          </a:bodyPr>
          <a:lstStyle/>
          <a:p>
            <a:pPr>
              <a:lnSpc>
                <a:spcPct val="100000"/>
              </a:lnSpc>
              <a:spcBef>
                <a:spcPts val="0"/>
              </a:spcBef>
            </a:pPr>
            <a:r>
              <a:rPr lang="en-US">
                <a:latin typeface="Segoe UI"/>
                <a:cs typeface="Segoe UI"/>
              </a:rPr>
              <a:t>the right of all people to communicate, to understand and to be understood in our language(s);</a:t>
            </a:r>
          </a:p>
          <a:p>
            <a:pPr>
              <a:lnSpc>
                <a:spcPct val="100000"/>
              </a:lnSpc>
              <a:spcBef>
                <a:spcPts val="1300"/>
              </a:spcBef>
            </a:pPr>
            <a:r>
              <a:rPr lang="en-US">
                <a:latin typeface="Segoe UI"/>
                <a:cs typeface="Segoe UI"/>
              </a:rPr>
              <a:t>creating spaces where everyone can fully participate and no one language dominates over others;</a:t>
            </a:r>
          </a:p>
          <a:p>
            <a:pPr>
              <a:lnSpc>
                <a:spcPct val="100000"/>
              </a:lnSpc>
              <a:spcBef>
                <a:spcPts val="1300"/>
              </a:spcBef>
            </a:pPr>
            <a:r>
              <a:rPr lang="en-US">
                <a:latin typeface="Segoe UI"/>
                <a:cs typeface="Segoe UI"/>
              </a:rPr>
              <a:t>a commitment to equitable communication;</a:t>
            </a:r>
          </a:p>
          <a:p>
            <a:pPr>
              <a:lnSpc>
                <a:spcPct val="100000"/>
              </a:lnSpc>
              <a:spcBef>
                <a:spcPts val="1300"/>
              </a:spcBef>
            </a:pPr>
            <a:r>
              <a:rPr lang="en-US">
                <a:latin typeface="Segoe UI"/>
                <a:cs typeface="Segoe UI"/>
              </a:rPr>
              <a:t>respect for everyone’s language rights.</a:t>
            </a:r>
          </a:p>
          <a:p>
            <a:endParaRPr lang="en-US"/>
          </a:p>
        </p:txBody>
      </p:sp>
    </p:spTree>
    <p:extLst>
      <p:ext uri="{BB962C8B-B14F-4D97-AF65-F5344CB8AC3E}">
        <p14:creationId xmlns:p14="http://schemas.microsoft.com/office/powerpoint/2010/main" val="2085108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 name="Title 1">
            <a:extLst>
              <a:ext uri="{FF2B5EF4-FFF2-40B4-BE49-F238E27FC236}">
                <a16:creationId xmlns:a16="http://schemas.microsoft.com/office/drawing/2014/main" id="{F61FC1B9-EDCE-C2F3-6F2D-2A917B05983D}"/>
              </a:ext>
            </a:extLst>
          </p:cNvPr>
          <p:cNvSpPr>
            <a:spLocks noGrp="1"/>
          </p:cNvSpPr>
          <p:nvPr>
            <p:ph type="title"/>
          </p:nvPr>
        </p:nvSpPr>
        <p:spPr>
          <a:xfrm>
            <a:off x="2025508" y="591699"/>
            <a:ext cx="4670367" cy="984204"/>
          </a:xfrm>
        </p:spPr>
        <p:txBody>
          <a:bodyPr anchor="b">
            <a:normAutofit/>
          </a:bodyPr>
          <a:lstStyle/>
          <a:p>
            <a:r>
              <a:rPr lang="en-US"/>
              <a:t>Language Rights</a:t>
            </a:r>
          </a:p>
        </p:txBody>
      </p:sp>
      <p:sp>
        <p:nvSpPr>
          <p:cNvPr id="13" name="Freeform: Shape 12">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5" name="Freeform: Shape 14">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3" name="Content Placeholder 2">
            <a:extLst>
              <a:ext uri="{FF2B5EF4-FFF2-40B4-BE49-F238E27FC236}">
                <a16:creationId xmlns:a16="http://schemas.microsoft.com/office/drawing/2014/main" id="{2E2D0350-D679-9E3F-F812-D0469988A714}"/>
              </a:ext>
            </a:extLst>
          </p:cNvPr>
          <p:cNvSpPr>
            <a:spLocks noGrp="1"/>
          </p:cNvSpPr>
          <p:nvPr>
            <p:ph idx="1"/>
          </p:nvPr>
        </p:nvSpPr>
        <p:spPr>
          <a:xfrm>
            <a:off x="596022" y="1765412"/>
            <a:ext cx="6436552" cy="4381155"/>
          </a:xfrm>
        </p:spPr>
        <p:txBody>
          <a:bodyPr vert="horz" lIns="91440" tIns="45720" rIns="91440" bIns="45720" rtlCol="0" anchor="t">
            <a:noAutofit/>
          </a:bodyPr>
          <a:lstStyle/>
          <a:p>
            <a:pPr marL="0" indent="0">
              <a:lnSpc>
                <a:spcPct val="100000"/>
              </a:lnSpc>
              <a:spcBef>
                <a:spcPts val="0"/>
              </a:spcBef>
              <a:buSzPts val="2400"/>
              <a:buNone/>
            </a:pPr>
            <a:r>
              <a:rPr lang="en-US" sz="2200">
                <a:latin typeface="Open Sans"/>
                <a:ea typeface="Open Sans"/>
                <a:cs typeface="Open Sans"/>
                <a:sym typeface="Open Sans"/>
              </a:rPr>
              <a:t>The right:  </a:t>
            </a:r>
            <a:endParaRPr lang="en-US" sz="2200">
              <a:latin typeface="Open Sans"/>
              <a:ea typeface="Open Sans"/>
              <a:cs typeface="Open Sans"/>
            </a:endParaRPr>
          </a:p>
          <a:p>
            <a:pPr marL="609600" indent="-438150">
              <a:lnSpc>
                <a:spcPct val="100000"/>
              </a:lnSpc>
              <a:spcBef>
                <a:spcPts val="1600"/>
              </a:spcBef>
              <a:buClr>
                <a:schemeClr val="dk1"/>
              </a:buClr>
              <a:buSzPts val="2100"/>
              <a:buFont typeface="Catamaran"/>
              <a:buChar char="▹"/>
            </a:pPr>
            <a:r>
              <a:rPr lang="en-US" sz="2200">
                <a:latin typeface="Open Sans"/>
                <a:ea typeface="Open Sans"/>
                <a:cs typeface="Open Sans"/>
                <a:sym typeface="Open Sans"/>
              </a:rPr>
              <a:t>to be free from discrimination based on language </a:t>
            </a:r>
            <a:endParaRPr lang="en-US" sz="2200">
              <a:latin typeface="Open Sans"/>
              <a:ea typeface="Open Sans"/>
              <a:cs typeface="Open Sans"/>
            </a:endParaRPr>
          </a:p>
          <a:p>
            <a:pPr marL="609600" lvl="0" indent="-438150" rtl="0">
              <a:lnSpc>
                <a:spcPct val="100000"/>
              </a:lnSpc>
              <a:spcBef>
                <a:spcPts val="1600"/>
              </a:spcBef>
              <a:spcAft>
                <a:spcPts val="0"/>
              </a:spcAft>
              <a:buClr>
                <a:schemeClr val="dk1"/>
              </a:buClr>
              <a:buSzPts val="2100"/>
              <a:buFont typeface="Catamaran"/>
              <a:buChar char="▹"/>
            </a:pPr>
            <a:r>
              <a:rPr lang="en-US" sz="2200">
                <a:latin typeface="Open Sans"/>
                <a:ea typeface="Open Sans"/>
                <a:cs typeface="Open Sans"/>
                <a:sym typeface="Open Sans"/>
              </a:rPr>
              <a:t>to have meaningful access to public services and civic participation (often via interpreting, translation, and multilingual staff)</a:t>
            </a:r>
            <a:endParaRPr lang="en-US" sz="2200">
              <a:latin typeface="Open Sans"/>
              <a:ea typeface="Open Sans"/>
              <a:cs typeface="Open Sans"/>
            </a:endParaRPr>
          </a:p>
          <a:p>
            <a:pPr marL="609600" lvl="0" indent="-438150" rtl="0">
              <a:lnSpc>
                <a:spcPct val="100000"/>
              </a:lnSpc>
              <a:spcBef>
                <a:spcPts val="1600"/>
              </a:spcBef>
              <a:spcAft>
                <a:spcPts val="0"/>
              </a:spcAft>
              <a:buClr>
                <a:schemeClr val="dk1"/>
              </a:buClr>
              <a:buSzPts val="2100"/>
              <a:buFont typeface="Catamaran"/>
              <a:buChar char="▹"/>
            </a:pPr>
            <a:r>
              <a:rPr lang="en-US" sz="2200">
                <a:latin typeface="Open Sans"/>
                <a:ea typeface="Open Sans"/>
                <a:cs typeface="Open Sans"/>
                <a:sym typeface="Open Sans"/>
              </a:rPr>
              <a:t>to maintain non-dominant languages and pass them on to future generations</a:t>
            </a:r>
            <a:endParaRPr lang="en-US" sz="2200">
              <a:latin typeface="Open Sans"/>
              <a:ea typeface="Open Sans"/>
              <a:cs typeface="Open Sans"/>
            </a:endParaRPr>
          </a:p>
          <a:p>
            <a:pPr marL="609600" lvl="0" indent="-438150" rtl="0">
              <a:lnSpc>
                <a:spcPct val="100000"/>
              </a:lnSpc>
              <a:spcBef>
                <a:spcPts val="1600"/>
              </a:spcBef>
              <a:spcAft>
                <a:spcPts val="0"/>
              </a:spcAft>
              <a:buClr>
                <a:schemeClr val="dk1"/>
              </a:buClr>
              <a:buSzPts val="2100"/>
              <a:buFont typeface="Catamaran"/>
              <a:buChar char="▹"/>
            </a:pPr>
            <a:r>
              <a:rPr lang="en-US" sz="2200">
                <a:latin typeface="Open Sans"/>
                <a:ea typeface="Open Sans"/>
                <a:cs typeface="Open Sans"/>
                <a:sym typeface="Open Sans"/>
              </a:rPr>
              <a:t>for everyone’s languages to be valued and respected</a:t>
            </a:r>
            <a:endParaRPr lang="en-US" sz="2200">
              <a:latin typeface="Open Sans"/>
              <a:ea typeface="Open Sans"/>
              <a:cs typeface="Open Sans"/>
            </a:endParaRPr>
          </a:p>
          <a:p>
            <a:pPr>
              <a:lnSpc>
                <a:spcPct val="100000"/>
              </a:lnSpc>
            </a:pPr>
            <a:endParaRPr lang="en-US" sz="2200">
              <a:latin typeface="Open Sans"/>
              <a:ea typeface="Open Sans"/>
              <a:cs typeface="Open Sans"/>
            </a:endParaRPr>
          </a:p>
        </p:txBody>
      </p:sp>
      <p:sp>
        <p:nvSpPr>
          <p:cNvPr id="17" name="Freeform: Shape 16">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9" name="Freeform: Shape 18">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 name="Google Shape;3643;p124" descr="A picture of a mural with an image of people walking and holding a sign that reads &quot;language rights are human rights.&quot;">
            <a:extLst>
              <a:ext uri="{FF2B5EF4-FFF2-40B4-BE49-F238E27FC236}">
                <a16:creationId xmlns:a16="http://schemas.microsoft.com/office/drawing/2014/main" id="{146CAF65-43DC-D8FF-FCD8-249C78221133}"/>
              </a:ext>
            </a:extLst>
          </p:cNvPr>
          <p:cNvPicPr preferRelativeResize="0"/>
          <p:nvPr/>
        </p:nvPicPr>
        <p:blipFill rotWithShape="1">
          <a:blip r:embed="rId2"/>
          <a:srcRect l="14919" r="18583" b="3"/>
          <a:stretch/>
        </p:blipFill>
        <p:spPr>
          <a:xfrm>
            <a:off x="7020480" y="871280"/>
            <a:ext cx="4415738"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a:noFill/>
        </p:spPr>
      </p:pic>
      <p:grpSp>
        <p:nvGrpSpPr>
          <p:cNvPr id="23"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tx1"/>
          </a:solidFill>
        </p:grpSpPr>
        <p:sp>
          <p:nvSpPr>
            <p:cNvPr id="24" name="Freeform: Shape 23">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53349243"/>
      </p:ext>
    </p:extLst>
  </p:cSld>
  <p:clrMapOvr>
    <a:masterClrMapping/>
  </p:clrMapOvr>
</p:sld>
</file>

<file path=ppt/theme/theme1.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42</Slides>
  <Notes>9</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FunkyShapesVTI</vt:lpstr>
      <vt:lpstr>Interpretation   Basics  </vt:lpstr>
      <vt:lpstr>Welcome &amp; Purpose</vt:lpstr>
      <vt:lpstr>Who we are</vt:lpstr>
      <vt:lpstr>Agenda</vt:lpstr>
      <vt:lpstr>I. Introduction </vt:lpstr>
      <vt:lpstr>Law Firm Pro Bono Language Access Principles</vt:lpstr>
      <vt:lpstr>LANGUAGE JUSTICE</vt:lpstr>
      <vt:lpstr>Language Justice includes…</vt:lpstr>
      <vt:lpstr>Language Rights</vt:lpstr>
      <vt:lpstr>PowerPoint Presentation</vt:lpstr>
      <vt:lpstr>Basic Terminology</vt:lpstr>
      <vt:lpstr>The Role of the Interpreter</vt:lpstr>
      <vt:lpstr>II. Key Tips on  Effective  Interpretation</vt:lpstr>
      <vt:lpstr>Interpreters Need Specialized Skills &amp; Knowledge </vt:lpstr>
      <vt:lpstr>PowerPoint Presentation</vt:lpstr>
      <vt:lpstr>Best Practices for Interpreters</vt:lpstr>
      <vt:lpstr>PowerPoint Presentation</vt:lpstr>
      <vt:lpstr>Best Practices for Interpreting Traumatic Events</vt:lpstr>
      <vt:lpstr>Interpretation &amp; Identity</vt:lpstr>
      <vt:lpstr>III. Working    with       The rest of   the team</vt:lpstr>
      <vt:lpstr>You Matter &amp; Your Work as an Interpreter is Crucial to the Case!</vt:lpstr>
      <vt:lpstr>Talk to the Team</vt:lpstr>
      <vt:lpstr>Before you Interpret</vt:lpstr>
      <vt:lpstr>During the Session </vt:lpstr>
      <vt:lpstr>Introduction to the client </vt:lpstr>
      <vt:lpstr>PowerPoint Presentation</vt:lpstr>
      <vt:lpstr>PowerPoint Presentation</vt:lpstr>
      <vt:lpstr>PowerPoint Presentation</vt:lpstr>
      <vt:lpstr>AFTER THE SESSION</vt:lpstr>
      <vt:lpstr>Troubleshooting Common Issues – What if . . . </vt:lpstr>
      <vt:lpstr>Troubleshooting - in action (training video)</vt:lpstr>
      <vt:lpstr>IV. Self    Care</vt:lpstr>
      <vt:lpstr>Interpreting is Intense!</vt:lpstr>
      <vt:lpstr>PowerPoint Presentation</vt:lpstr>
      <vt:lpstr>PowerPoint Presentation</vt:lpstr>
      <vt:lpstr>PowerPoint Presentation</vt:lpstr>
      <vt:lpstr>PowerPoint Presentation</vt:lpstr>
      <vt:lpstr>PowerPoint Presentation</vt:lpstr>
      <vt:lpstr>PowerPoint Presentation</vt:lpstr>
      <vt:lpstr>VI. NEXT STEPS</vt:lpstr>
      <vt:lpstr>Training Videos</vt:lpstr>
      <vt:lpstr>Training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Interpretation   Basics  </dc:title>
  <dc:creator>Adam Heintz</dc:creator>
  <cp:revision>2</cp:revision>
  <dcterms:created xsi:type="dcterms:W3CDTF">2024-03-21T15:48:48Z</dcterms:created>
  <dcterms:modified xsi:type="dcterms:W3CDTF">2024-05-02T15:28:27Z</dcterms:modified>
</cp:coreProperties>
</file>