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17"/>
  </p:notesMasterIdLst>
  <p:handoutMasterIdLst>
    <p:handoutMasterId r:id="rId18"/>
  </p:handoutMasterIdLst>
  <p:sldIdLst>
    <p:sldId id="262" r:id="rId3"/>
    <p:sldId id="261" r:id="rId4"/>
    <p:sldId id="263" r:id="rId5"/>
    <p:sldId id="264" r:id="rId6"/>
    <p:sldId id="265" r:id="rId7"/>
    <p:sldId id="267" r:id="rId8"/>
    <p:sldId id="266" r:id="rId9"/>
    <p:sldId id="268" r:id="rId10"/>
    <p:sldId id="273" r:id="rId11"/>
    <p:sldId id="278" r:id="rId12"/>
    <p:sldId id="275" r:id="rId13"/>
    <p:sldId id="276" r:id="rId14"/>
    <p:sldId id="274"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667" autoAdjust="0"/>
  </p:normalViewPr>
  <p:slideViewPr>
    <p:cSldViewPr snapToGrid="0" snapToObjects="1">
      <p:cViewPr varScale="1">
        <p:scale>
          <a:sx n="37" d="100"/>
          <a:sy n="37" d="100"/>
        </p:scale>
        <p:origin x="148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FFEEC74-ED2D-814C-8DC9-FD44153D80E4}" type="datetimeFigureOut">
              <a:rPr lang="en-US" smtClean="0"/>
              <a:t>5/7/2024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88CB7C6-84B1-554C-88C6-27AAEB570A2A}" type="slidenum">
              <a:rPr lang="en-US" smtClean="0"/>
              <a:t>‹#›</a:t>
            </a:fld>
            <a:endParaRPr lang="en-US"/>
          </a:p>
        </p:txBody>
      </p:sp>
    </p:spTree>
    <p:extLst>
      <p:ext uri="{BB962C8B-B14F-4D97-AF65-F5344CB8AC3E}">
        <p14:creationId xmlns:p14="http://schemas.microsoft.com/office/powerpoint/2010/main" val="1272558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B255FE-76DA-D54A-8C2E-8CDE6748BAF9}" type="datetimeFigureOut">
              <a:rPr lang="en-US" smtClean="0"/>
              <a:t>5/7/2024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56AFC6-530C-9549-9EBB-FAADB4D3CEC6}" type="slidenum">
              <a:rPr lang="en-US" smtClean="0"/>
              <a:t>‹#›</a:t>
            </a:fld>
            <a:endParaRPr lang="en-US"/>
          </a:p>
        </p:txBody>
      </p:sp>
    </p:spTree>
    <p:extLst>
      <p:ext uri="{BB962C8B-B14F-4D97-AF65-F5344CB8AC3E}">
        <p14:creationId xmlns:p14="http://schemas.microsoft.com/office/powerpoint/2010/main" val="39853921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F5B5EC6-0444-EA48-B7BE-F395B980D6D2}" type="slidenum">
              <a:rPr lang="en-US"/>
              <a:pPr/>
              <a:t>1</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56AFC6-530C-9549-9EBB-FAADB4D3CEC6}" type="slidenum">
              <a:rPr lang="en-US" smtClean="0"/>
              <a:t>10</a:t>
            </a:fld>
            <a:endParaRPr lang="en-US"/>
          </a:p>
        </p:txBody>
      </p:sp>
    </p:spTree>
    <p:extLst>
      <p:ext uri="{BB962C8B-B14F-4D97-AF65-F5344CB8AC3E}">
        <p14:creationId xmlns:p14="http://schemas.microsoft.com/office/powerpoint/2010/main" val="2734685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7AAD1EBA-0897-DE4B-B83F-BC07EB1FF667}" type="slidenum">
              <a:rPr lang="en-US">
                <a:latin typeface="Arial" charset="0"/>
              </a:rPr>
              <a:pPr/>
              <a:t>11</a:t>
            </a:fld>
            <a:endParaRPr lang="en-US">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dirty="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a:latin typeface="Arial" charset="0"/>
            </a:endParaRPr>
          </a:p>
        </p:txBody>
      </p:sp>
      <p:sp>
        <p:nvSpPr>
          <p:cNvPr id="37892" name="Slide Number Placeholder 3"/>
          <p:cNvSpPr>
            <a:spLocks noGrp="1"/>
          </p:cNvSpPr>
          <p:nvPr>
            <p:ph type="sldNum" sz="quarter" idx="5"/>
          </p:nvPr>
        </p:nvSpPr>
        <p:spPr>
          <a:noFill/>
        </p:spPr>
        <p:txBody>
          <a:bodyPr/>
          <a:lstStyle/>
          <a:p>
            <a:fld id="{BB2C8C81-6212-BE46-B456-14E6DCF137CA}" type="slidenum">
              <a:rPr lang="en-US" smtClean="0">
                <a:latin typeface="Arial" charset="0"/>
              </a:rPr>
              <a:pPr/>
              <a:t>12</a:t>
            </a:fld>
            <a:endParaRPr lang="en-US">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EDC2BC01-2ACB-B448-A2B4-82639ECF0298}" type="slidenum">
              <a:rPr lang="en-US">
                <a:latin typeface="Arial" charset="0"/>
              </a:rPr>
              <a:pPr/>
              <a:t>13</a:t>
            </a:fld>
            <a:endParaRPr lang="en-US">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6BCB58C6-EB9F-BF41-8E67-C9CE48DEBE30}" type="slidenum">
              <a:rPr lang="en-US">
                <a:latin typeface="Arial" charset="0"/>
              </a:rPr>
              <a:pPr/>
              <a:t>14</a:t>
            </a:fld>
            <a:endParaRPr lang="en-US">
              <a:latin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Many of these same concepts are at play when we talk about representing clients to the courts, other decision makers but for </a:t>
            </a:r>
            <a:r>
              <a:rPr lang="en-US" dirty="0" err="1"/>
              <a:t>tday</a:t>
            </a:r>
            <a:r>
              <a:rPr lang="en-US" dirty="0"/>
              <a:t> </a:t>
            </a:r>
          </a:p>
        </p:txBody>
      </p:sp>
      <p:sp>
        <p:nvSpPr>
          <p:cNvPr id="4" name="Slide Number Placeholder 3"/>
          <p:cNvSpPr>
            <a:spLocks noGrp="1"/>
          </p:cNvSpPr>
          <p:nvPr>
            <p:ph type="sldNum" sz="quarter" idx="10"/>
          </p:nvPr>
        </p:nvSpPr>
        <p:spPr/>
        <p:txBody>
          <a:bodyPr/>
          <a:lstStyle/>
          <a:p>
            <a:fld id="{F2E46497-3485-9446-B030-3F62C8E9471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a:ln/>
        </p:spPr>
      </p:sp>
      <p:sp>
        <p:nvSpPr>
          <p:cNvPr id="532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532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08E387C-038A-0444-897E-B71416569827}" type="slidenum">
              <a:rPr lang="en-US" sz="1200"/>
              <a:pPr eaLnBrk="1" hangingPunct="1"/>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363C8B9-EE7C-1445-87A7-37954DABA88F}" type="slidenum">
              <a:rPr lang="en-US" sz="1200"/>
              <a:pPr eaLnBrk="1" hangingPunct="1"/>
              <a:t>4</a:t>
            </a:fld>
            <a:endParaRPr lang="en-US" sz="120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ea typeface="ＭＳ Ｐゴシック" charset="0"/>
                <a:cs typeface="ＭＳ Ｐゴシック" charset="0"/>
              </a:rPr>
              <a:t>Not do you speak English or do you understand?  Limited proficiency for the situation</a:t>
            </a:r>
          </a:p>
          <a:p>
            <a:pPr eaLnBrk="1" hangingPunct="1"/>
            <a:endParaRPr lang="en-US" dirty="0">
              <a:ea typeface="ＭＳ Ｐゴシック" charset="0"/>
              <a:cs typeface="ＭＳ Ｐゴシック" charset="0"/>
            </a:endParaRPr>
          </a:p>
          <a:p>
            <a:pPr eaLnBrk="1" hangingPunct="1"/>
            <a:r>
              <a:rPr lang="en-US" dirty="0">
                <a:ea typeface="ＭＳ Ｐゴシック" charset="0"/>
                <a:cs typeface="ＭＳ Ｐゴシック" charset="0"/>
              </a:rPr>
              <a:t>Language of law is not common everyday English – 14</a:t>
            </a:r>
            <a:r>
              <a:rPr lang="en-US" baseline="30000" dirty="0">
                <a:ea typeface="ＭＳ Ｐゴシック" charset="0"/>
                <a:cs typeface="ＭＳ Ｐゴシック" charset="0"/>
              </a:rPr>
              <a:t>th</a:t>
            </a:r>
            <a:r>
              <a:rPr lang="en-US" dirty="0">
                <a:ea typeface="ＭＳ Ｐゴシック" charset="0"/>
                <a:cs typeface="ＭＳ Ｐゴシック" charset="0"/>
              </a:rPr>
              <a:t> grade level for those </a:t>
            </a:r>
          </a:p>
          <a:p>
            <a:pPr eaLnBrk="1" hangingPunct="1"/>
            <a:r>
              <a:rPr lang="en-US" dirty="0">
                <a:ea typeface="ＭＳ Ｐゴシック" charset="0"/>
                <a:cs typeface="ＭＳ Ｐゴシック" charset="0"/>
              </a:rPr>
              <a:t>NO leading questions – questions that call for a narrative – do not ask if you speak English or if you need an interpreter</a:t>
            </a:r>
          </a:p>
          <a:p>
            <a:pPr eaLnBrk="1" hangingPunct="1"/>
            <a:endParaRPr lang="en-US" dirty="0">
              <a:ea typeface="ＭＳ Ｐゴシック" charset="0"/>
              <a:cs typeface="ＭＳ Ｐゴシック" charset="0"/>
            </a:endParaRPr>
          </a:p>
          <a:p>
            <a:pPr eaLnBrk="1" hangingPunct="1"/>
            <a:r>
              <a:rPr lang="en-US" dirty="0">
                <a:ea typeface="ＭＳ Ｐゴシック" charset="0"/>
                <a:cs typeface="ＭＳ Ｐゴシック" charset="0"/>
              </a:rPr>
              <a:t>A judge may presume a need for an interpreter when an attorney or self-represented party advises the Court that a party or a witness has difficulty communicating or under- standing English, or that a party is deaf or significantly hearing-impaired. If a request for an interpreter has not been made, but it appears that a party or witness has limited </a:t>
            </a:r>
            <a:r>
              <a:rPr lang="en-US" dirty="0" err="1">
                <a:ea typeface="ＭＳ Ｐゴシック" charset="0"/>
                <a:cs typeface="ＭＳ Ｐゴシック" charset="0"/>
              </a:rPr>
              <a:t>abil</a:t>
            </a:r>
            <a:r>
              <a:rPr lang="en-US" dirty="0">
                <a:ea typeface="ＭＳ Ｐゴシック" charset="0"/>
                <a:cs typeface="ＭＳ Ｐゴシック" charset="0"/>
              </a:rPr>
              <a:t> </a:t>
            </a:r>
            <a:r>
              <a:rPr lang="en-US" dirty="0" err="1">
                <a:ea typeface="ＭＳ Ｐゴシック" charset="0"/>
                <a:cs typeface="ＭＳ Ｐゴシック" charset="0"/>
              </a:rPr>
              <a:t>ity</a:t>
            </a:r>
            <a:r>
              <a:rPr lang="en-US" dirty="0">
                <a:ea typeface="ＭＳ Ｐゴシック" charset="0"/>
                <a:cs typeface="ＭＳ Ｐゴシック" charset="0"/>
              </a:rPr>
              <a:t> to communicate or understand court proceedings in English, a judge should ask a few questions (on the record) to determine if an interpreter is necessary: </a:t>
            </a:r>
          </a:p>
          <a:p>
            <a:pPr eaLnBrk="1" hangingPunct="1"/>
            <a:endParaRPr lang="en-US" dirty="0">
              <a:ea typeface="ＭＳ Ｐゴシック" charset="0"/>
              <a:cs typeface="ＭＳ Ｐゴシック" charset="0"/>
            </a:endParaRPr>
          </a:p>
          <a:p>
            <a:pPr eaLnBrk="1" hangingPunct="1"/>
            <a:r>
              <a:rPr lang="en-US" dirty="0">
                <a:ea typeface="ＭＳ Ｐゴシック" charset="0"/>
                <a:cs typeface="ＭＳ Ｐゴシック" charset="0"/>
              </a:rPr>
              <a:t>Why might someone not want an interpreter?</a:t>
            </a:r>
          </a:p>
          <a:p>
            <a:pPr eaLnBrk="1" hangingPunct="1"/>
            <a:endParaRPr lang="en-US" dirty="0">
              <a:ea typeface="ＭＳ Ｐゴシック" charset="0"/>
              <a:cs typeface="ＭＳ Ｐゴシック" charset="0"/>
            </a:endParaRPr>
          </a:p>
          <a:p>
            <a:pPr eaLnBrk="1" hangingPunct="1"/>
            <a:endParaRPr lang="en-US" dirty="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a:ln/>
        </p:spPr>
      </p:sp>
      <p:sp>
        <p:nvSpPr>
          <p:cNvPr id="573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ea typeface="ＭＳ Ｐゴシック" charset="0"/>
                <a:cs typeface="ＭＳ Ｐゴシック" charset="0"/>
              </a:rPr>
              <a:t>Reactions</a:t>
            </a:r>
            <a:endParaRPr lang="en-US" baseline="0" dirty="0">
              <a:ea typeface="ＭＳ Ｐゴシック" charset="0"/>
              <a:cs typeface="ＭＳ Ｐゴシック" charset="0"/>
            </a:endParaRPr>
          </a:p>
          <a:p>
            <a:endParaRPr lang="en-US" baseline="0" dirty="0">
              <a:ea typeface="ＭＳ Ｐゴシック" charset="0"/>
              <a:cs typeface="ＭＳ Ｐゴシック" charset="0"/>
            </a:endParaRPr>
          </a:p>
          <a:p>
            <a:endParaRPr lang="en-US" dirty="0">
              <a:ea typeface="ＭＳ Ｐゴシック" charset="0"/>
              <a:cs typeface="ＭＳ Ｐゴシック" charset="0"/>
            </a:endParaRPr>
          </a:p>
        </p:txBody>
      </p:sp>
      <p:sp>
        <p:nvSpPr>
          <p:cNvPr id="573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2FA114E-3960-C64E-8240-347778D41E9D}"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7A3452B-3BEC-1249-809B-31978EA19A8F}" type="slidenum">
              <a:rPr lang="en-US" sz="1200"/>
              <a:pPr eaLnBrk="1" hangingPunct="1"/>
              <a:t>6</a:t>
            </a:fld>
            <a:endParaRPr lang="en-US" sz="120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ea typeface="ＭＳ Ｐゴシック" charset="0"/>
                <a:cs typeface="ＭＳ Ｐゴシック" charset="0"/>
              </a:rPr>
              <a:t>Challenging Cognitive task – the memory skills and capacity to think in two languages – more one does it easier and more accurate</a:t>
            </a:r>
          </a:p>
          <a:p>
            <a:pPr eaLnBrk="1" hangingPunct="1"/>
            <a:endParaRPr lang="en-US" dirty="0">
              <a:ea typeface="ＭＳ Ｐゴシック" charset="0"/>
              <a:cs typeface="ＭＳ Ｐゴシック" charset="0"/>
            </a:endParaRPr>
          </a:p>
          <a:p>
            <a:pPr eaLnBrk="1" hangingPunct="1"/>
            <a:r>
              <a:rPr lang="en-US" dirty="0">
                <a:ea typeface="ＭＳ Ｐゴシック" charset="0"/>
                <a:cs typeface="ＭＳ Ｐゴシック" charset="0"/>
              </a:rPr>
              <a:t>Dialects – examples – boot sale;</a:t>
            </a:r>
            <a:r>
              <a:rPr lang="en-US" baseline="0" dirty="0">
                <a:ea typeface="ＭＳ Ｐゴシック" charset="0"/>
                <a:cs typeface="ＭＳ Ｐゴシック" charset="0"/>
              </a:rPr>
              <a:t>  pavement, Spanish   </a:t>
            </a:r>
            <a:r>
              <a:rPr lang="en-US" sz="1200" kern="1200" dirty="0">
                <a:solidFill>
                  <a:schemeClr val="tx1"/>
                </a:solidFill>
                <a:effectLst/>
                <a:latin typeface="+mn-lt"/>
                <a:ea typeface="+mn-ea"/>
                <a:cs typeface="+mn-cs"/>
              </a:rPr>
              <a:t>that communication problems are more pronounced in Spanish than in English, because there are 21 countries – primary language Spanish - more than nineteen "dialectical forms of Spanish in the world." Thus, Spanish speakers from different countries are not necessarily able to communicate effectively.  Even within the same country, there may be regional and class differences in dialect or accent. </a:t>
            </a:r>
            <a:endParaRPr lang="en-US" baseline="0" dirty="0">
              <a:ea typeface="ＭＳ Ｐゴシック" charset="0"/>
              <a:cs typeface="ＭＳ Ｐゴシック" charset="0"/>
            </a:endParaRPr>
          </a:p>
          <a:p>
            <a:pPr eaLnBrk="1" hangingPunct="1"/>
            <a:endParaRPr lang="en-US" baseline="0" dirty="0">
              <a:ea typeface="ＭＳ Ｐゴシック" charset="0"/>
              <a:cs typeface="ＭＳ Ｐゴシック" charset="0"/>
            </a:endParaRPr>
          </a:p>
          <a:p>
            <a:pPr eaLnBrk="1" hangingPunct="1"/>
            <a:r>
              <a:rPr lang="en-US" baseline="0" dirty="0">
                <a:ea typeface="ＭＳ Ｐゴシック" charset="0"/>
                <a:cs typeface="ＭＳ Ｐゴシック" charset="0"/>
              </a:rPr>
              <a:t>Context – lower seeded, ruin brackets, field goals, rebounds </a:t>
            </a:r>
          </a:p>
          <a:p>
            <a:pPr eaLnBrk="1" hangingPunct="1"/>
            <a:endParaRPr lang="en-US" baseline="0" dirty="0">
              <a:ea typeface="ＭＳ Ｐゴシック" charset="0"/>
              <a:cs typeface="ＭＳ Ｐゴシック" charset="0"/>
            </a:endParaRPr>
          </a:p>
          <a:p>
            <a:pPr eaLnBrk="1" hangingPunct="1"/>
            <a:r>
              <a:rPr lang="en-US" baseline="0" dirty="0">
                <a:ea typeface="ＭＳ Ｐゴシック" charset="0"/>
                <a:cs typeface="ＭＳ Ｐゴシック" charset="0"/>
              </a:rPr>
              <a:t>Idiom - </a:t>
            </a:r>
            <a:r>
              <a:rPr lang="en-US" sz="1200" kern="1200" dirty="0">
                <a:solidFill>
                  <a:schemeClr val="tx1"/>
                </a:solidFill>
                <a:latin typeface="+mn-lt"/>
                <a:ea typeface="+mn-ea"/>
                <a:cs typeface="+mn-cs"/>
              </a:rPr>
              <a:t>Every language has its own collection of wise sayings. They offer advice about how to live and also transfer some underlying ideas, principles and values of a given culture / society. These sayings are called "idioms" - or proverbs if they are longer. These combinations of words have (rarely complete sentences) a "figurative meaning" meaning, they basically work with "pictures".   Win the battle</a:t>
            </a:r>
            <a:r>
              <a:rPr lang="en-US" sz="1200" kern="1200" baseline="0" dirty="0">
                <a:solidFill>
                  <a:schemeClr val="tx1"/>
                </a:solidFill>
                <a:latin typeface="+mn-lt"/>
                <a:ea typeface="+mn-ea"/>
                <a:cs typeface="+mn-cs"/>
              </a:rPr>
              <a:t> but lose the war.</a:t>
            </a:r>
          </a:p>
          <a:p>
            <a:pPr eaLnBrk="1" hangingPunct="1"/>
            <a:endParaRPr lang="en-US" sz="1200" kern="1200" baseline="0" dirty="0">
              <a:solidFill>
                <a:schemeClr val="tx1"/>
              </a:solidFill>
              <a:latin typeface="+mn-lt"/>
              <a:ea typeface="+mn-ea"/>
              <a:cs typeface="+mn-cs"/>
            </a:endParaRPr>
          </a:p>
          <a:p>
            <a:pPr eaLnBrk="1" hangingPunct="1"/>
            <a:r>
              <a:rPr lang="en-US" sz="1200" kern="1200" baseline="0" dirty="0">
                <a:solidFill>
                  <a:schemeClr val="tx1"/>
                </a:solidFill>
                <a:latin typeface="+mn-lt"/>
                <a:ea typeface="+mn-ea"/>
                <a:cs typeface="+mn-cs"/>
              </a:rPr>
              <a:t>We all speak English but we do not all know </a:t>
            </a:r>
            <a:r>
              <a:rPr lang="en-US" baseline="0" dirty="0">
                <a:ea typeface="ＭＳ Ｐゴシック" charset="0"/>
                <a:cs typeface="ＭＳ Ｐゴシック" charset="0"/>
              </a:rPr>
              <a:t>– lower seeded, ruin brackets, field goals, rebounds  March madness, etc.  Someone who speaks a language other than English at home – will have many terms for mother in their home language </a:t>
            </a:r>
            <a:endParaRPr lang="en-US" sz="1200" kern="1200" baseline="0" dirty="0">
              <a:solidFill>
                <a:schemeClr val="tx1"/>
              </a:solidFill>
              <a:latin typeface="+mn-lt"/>
              <a:ea typeface="+mn-ea"/>
              <a:cs typeface="+mn-cs"/>
            </a:endParaRPr>
          </a:p>
          <a:p>
            <a:pPr eaLnBrk="1" hangingPunct="1"/>
            <a:endParaRPr lang="en-US" dirty="0">
              <a:ea typeface="ＭＳ Ｐゴシック" charset="0"/>
              <a:cs typeface="ＭＳ Ｐゴシック" charset="0"/>
            </a:endParaRPr>
          </a:p>
          <a:p>
            <a:r>
              <a:rPr lang="en-US" dirty="0">
                <a:ea typeface="ＭＳ Ｐゴシック" charset="0"/>
                <a:cs typeface="ＭＳ Ｐゴシック" charset="0"/>
              </a:rPr>
              <a:t>Understand terms used in court proceedings – specialized language</a:t>
            </a:r>
          </a:p>
          <a:p>
            <a:r>
              <a:rPr lang="en-US" dirty="0">
                <a:ea typeface="ＭＳ Ｐゴシック" charset="0"/>
                <a:cs typeface="ＭＳ Ｐゴシック" charset="0"/>
              </a:rPr>
              <a:t>Interpret these terms into foreign language – where legal systems may not be the same Need to know the 2 legal languages</a:t>
            </a:r>
          </a:p>
          <a:p>
            <a:pPr eaLnBrk="1" hangingPunct="1"/>
            <a:endParaRPr lang="en-US" dirty="0">
              <a:ea typeface="ＭＳ Ｐゴシック" charset="0"/>
              <a:cs typeface="ＭＳ Ｐゴシック" charset="0"/>
            </a:endParaRPr>
          </a:p>
          <a:p>
            <a:pPr eaLnBrk="1" hangingPunct="1"/>
            <a:r>
              <a:rPr lang="en-US" dirty="0">
                <a:ea typeface="ＭＳ Ｐゴシック" charset="0"/>
                <a:cs typeface="ＭＳ Ｐゴシック" charset="0"/>
              </a:rPr>
              <a:t>How something is said conveys meaning – as well as what is said – need example.</a:t>
            </a:r>
          </a:p>
          <a:p>
            <a:pPr eaLnBrk="1" hangingPunct="1"/>
            <a:r>
              <a:rPr lang="en-US" dirty="0">
                <a:ea typeface="ＭＳ Ｐゴシック" charset="0"/>
                <a:cs typeface="ＭＳ Ｐゴシック" charset="0"/>
              </a:rPr>
              <a:t>Role of Interpreter is to place the </a:t>
            </a:r>
            <a:r>
              <a:rPr lang="en-US" dirty="0" err="1">
                <a:ea typeface="ＭＳ Ｐゴシック" charset="0"/>
                <a:cs typeface="ＭＳ Ｐゴシック" charset="0"/>
              </a:rPr>
              <a:t>Non-english</a:t>
            </a:r>
            <a:r>
              <a:rPr lang="en-US" dirty="0">
                <a:ea typeface="ＭＳ Ｐゴシック" charset="0"/>
                <a:cs typeface="ＭＳ Ｐゴシック" charset="0"/>
              </a:rPr>
              <a:t> speaker as close as linguistically possible to the English speaker.</a:t>
            </a:r>
          </a:p>
          <a:p>
            <a:pPr eaLnBrk="1" hangingPunct="1"/>
            <a:endParaRPr lang="en-US" dirty="0">
              <a:ea typeface="ＭＳ Ｐゴシック" charset="0"/>
              <a:cs typeface="ＭＳ Ｐゴシック" charset="0"/>
            </a:endParaRPr>
          </a:p>
          <a:p>
            <a:r>
              <a:rPr lang="en-US" dirty="0">
                <a:ea typeface="ＭＳ Ｐゴシック" charset="0"/>
                <a:cs typeface="ＭＳ Ｐゴシック" charset="0"/>
              </a:rPr>
              <a:t>Do you speak Spanish?  Hired – now know that we cannot do that – Interpretation is way more than bilingual and that speaking a language is not the same as fluent equivalency. Hopefully you do not have to determine that and the office of court administration can do that – testing is needed to determine this.  Even a bilingual speaker cannot necessary tell if someone has the skills to interpret – as illustrated more than bilingual.  </a:t>
            </a:r>
          </a:p>
          <a:p>
            <a:r>
              <a:rPr lang="en-US" dirty="0">
                <a:ea typeface="ＭＳ Ｐゴシック" charset="0"/>
                <a:cs typeface="ＭＳ Ｐゴシック" charset="0"/>
              </a:rPr>
              <a:t>Examinations have been developed in over 20 most prominent foreign languages</a:t>
            </a:r>
          </a:p>
          <a:p>
            <a:r>
              <a:rPr lang="en-US" dirty="0">
                <a:ea typeface="ＭＳ Ｐゴシック" charset="0"/>
                <a:cs typeface="ＭＳ Ｐゴシック" charset="0"/>
              </a:rPr>
              <a:t>Overwhelming number – 90% interpreter has passed a formal examination oral and written</a:t>
            </a:r>
          </a:p>
          <a:p>
            <a:r>
              <a:rPr lang="en-US" dirty="0">
                <a:ea typeface="ＭＳ Ｐゴシック" charset="0"/>
                <a:cs typeface="ＭＳ Ｐゴシック" charset="0"/>
              </a:rPr>
              <a:t>Who is qualified?</a:t>
            </a:r>
          </a:p>
          <a:p>
            <a:r>
              <a:rPr lang="en-US" dirty="0">
                <a:ea typeface="ＭＳ Ｐゴシック" charset="0"/>
                <a:cs typeface="ＭＳ Ｐゴシック" charset="0"/>
              </a:rPr>
              <a:t>.</a:t>
            </a:r>
          </a:p>
          <a:p>
            <a:r>
              <a:rPr lang="en-US" dirty="0">
                <a:ea typeface="ＭＳ Ｐゴシック" charset="0"/>
                <a:cs typeface="ＭＳ Ｐゴシック" charset="0"/>
              </a:rPr>
              <a:t>Sophisticated ability to manipulate dialect, different educational levels and registers, specialized vocabulary in 2 languages</a:t>
            </a:r>
          </a:p>
          <a:p>
            <a:r>
              <a:rPr lang="en-US" dirty="0">
                <a:ea typeface="ＭＳ Ｐゴシック" charset="0"/>
                <a:cs typeface="ＭＳ Ｐゴシック" charset="0"/>
              </a:rPr>
              <a:t>Skills of memory and quickness</a:t>
            </a:r>
          </a:p>
          <a:p>
            <a:r>
              <a:rPr lang="en-US" dirty="0">
                <a:ea typeface="ＭＳ Ｐゴシック" charset="0"/>
                <a:cs typeface="ＭＳ Ｐゴシック" charset="0"/>
              </a:rPr>
              <a:t>Disinterested in the proceeding</a:t>
            </a:r>
          </a:p>
          <a:p>
            <a:r>
              <a:rPr lang="en-US" dirty="0">
                <a:ea typeface="ＭＳ Ｐゴシック" charset="0"/>
                <a:cs typeface="ＭＳ Ｐゴシック" charset="0"/>
              </a:rPr>
              <a:t> </a:t>
            </a:r>
          </a:p>
          <a:p>
            <a:r>
              <a:rPr lang="en-US" dirty="0">
                <a:ea typeface="ＭＳ Ｐゴシック" charset="0"/>
                <a:cs typeface="ＭＳ Ｐゴシック" charset="0"/>
              </a:rPr>
              <a:t> </a:t>
            </a:r>
          </a:p>
          <a:p>
            <a:r>
              <a:rPr lang="en-US" dirty="0">
                <a:ea typeface="ＭＳ Ｐゴシック" charset="0"/>
                <a:cs typeface="ＭＳ Ｐゴシック" charset="0"/>
              </a:rPr>
              <a:t>Even with that remember that certified does not mean perfect and qualified – is not the same as certified.  What do you do if you see problems and how do you prevent?</a:t>
            </a:r>
          </a:p>
          <a:p>
            <a:endParaRPr lang="en-US" dirty="0">
              <a:ea typeface="ＭＳ Ｐゴシック" charset="0"/>
              <a:cs typeface="ＭＳ Ｐゴシック" charset="0"/>
            </a:endParaRPr>
          </a:p>
          <a:p>
            <a:r>
              <a:rPr lang="en-US" dirty="0">
                <a:ea typeface="ＭＳ Ｐゴシック" charset="0"/>
                <a:cs typeface="ＭＳ Ｐゴシック" charset="0"/>
              </a:rPr>
              <a:t>Bilingual court or staff – cannot consider this the test of accuracy – everybody has other jobs – cannot be expected to monitor.  You cannot expect that a bilingual judge will – listen to both language versions of testimony, observe witness demeanor, anticipate objections</a:t>
            </a:r>
          </a:p>
          <a:p>
            <a:endParaRPr lang="en-US" dirty="0">
              <a:ea typeface="ＭＳ Ｐゴシック" charset="0"/>
              <a:cs typeface="ＭＳ Ｐゴシック" charset="0"/>
            </a:endParaRPr>
          </a:p>
          <a:p>
            <a:r>
              <a:rPr lang="en-US" dirty="0">
                <a:ea typeface="ＭＳ Ｐゴシック" charset="0"/>
                <a:cs typeface="ＭＳ Ｐゴシック" charset="0"/>
              </a:rPr>
              <a:t>Ask court officer to do a note or bring it to court</a:t>
            </a:r>
            <a:r>
              <a:rPr lang="ja-JP" altLang="en-US" dirty="0">
                <a:ea typeface="ＭＳ Ｐゴシック" charset="0"/>
                <a:cs typeface="ＭＳ Ｐゴシック" charset="0"/>
              </a:rPr>
              <a:t>’</a:t>
            </a:r>
            <a:r>
              <a:rPr lang="en-US" altLang="ja-JP" dirty="0">
                <a:ea typeface="ＭＳ Ｐゴシック" charset="0"/>
                <a:cs typeface="ＭＳ Ｐゴシック" charset="0"/>
              </a:rPr>
              <a:t>s attention/same for juror</a:t>
            </a:r>
          </a:p>
          <a:p>
            <a:r>
              <a:rPr lang="en-US" dirty="0">
                <a:ea typeface="ＭＳ Ｐゴシック" charset="0"/>
                <a:cs typeface="ＭＳ Ｐゴシック" charset="0"/>
              </a:rPr>
              <a:t>Do you wait for an objection or ask yourself for clarification?</a:t>
            </a:r>
          </a:p>
          <a:p>
            <a:r>
              <a:rPr lang="en-US" dirty="0">
                <a:ea typeface="ＭＳ Ｐゴシック" charset="0"/>
                <a:cs typeface="ＭＳ Ｐゴシック" charset="0"/>
              </a:rPr>
              <a:t> </a:t>
            </a:r>
          </a:p>
          <a:p>
            <a:pPr eaLnBrk="1" hangingPunct="1"/>
            <a:endParaRPr lang="en-US" dirty="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a:ln/>
        </p:spPr>
      </p:sp>
      <p:sp>
        <p:nvSpPr>
          <p:cNvPr id="593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593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3D99344-D0C6-F643-A3CD-BA96C08EAC20}" type="slidenum">
              <a:rPr lang="en-US" sz="1200"/>
              <a:pPr eaLnBrk="1" hangingPunct="1"/>
              <a:t>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a:ln/>
        </p:spPr>
      </p:sp>
      <p:sp>
        <p:nvSpPr>
          <p:cNvPr id="634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ea typeface="ＭＳ Ｐゴシック" charset="0"/>
                <a:cs typeface="ＭＳ Ｐゴシック" charset="0"/>
              </a:rPr>
              <a:t>The UCS uses two types of Court Interpreters: </a:t>
            </a:r>
          </a:p>
          <a:p>
            <a:r>
              <a:rPr lang="en-US">
                <a:ea typeface="ＭＳ Ｐゴシック" charset="0"/>
                <a:cs typeface="ＭＳ Ｐゴシック" charset="0"/>
              </a:rPr>
              <a:t>(1)  Staff Court Interpreter (UCS employee) or </a:t>
            </a:r>
          </a:p>
          <a:p>
            <a:r>
              <a:rPr lang="en-US">
                <a:ea typeface="ＭＳ Ｐゴシック" charset="0"/>
                <a:cs typeface="ＭＳ Ｐゴシック" charset="0"/>
              </a:rPr>
              <a:t>(2)  Per Diem Court Interpreter (freelancer) from the UCS List of Eligible Court Interpreters. </a:t>
            </a:r>
          </a:p>
          <a:p>
            <a:r>
              <a:rPr lang="en-US">
                <a:ea typeface="ＭＳ Ｐゴシック" charset="0"/>
                <a:cs typeface="ＭＳ Ｐゴシック" charset="0"/>
              </a:rPr>
              <a:t>Foreign language interpreters from both groups have fully satisfied the court systems</a:t>
            </a:r>
            <a:r>
              <a:rPr lang="ja-JP" altLang="en-US">
                <a:ea typeface="ＭＳ Ｐゴシック" charset="0"/>
                <a:cs typeface="ＭＳ Ｐゴシック" charset="0"/>
              </a:rPr>
              <a:t>’</a:t>
            </a:r>
            <a:r>
              <a:rPr lang="en-US" altLang="ja-JP">
                <a:ea typeface="ＭＳ Ｐゴシック" charset="0"/>
                <a:cs typeface="ＭＳ Ｐゴシック" charset="0"/>
              </a:rPr>
              <a:t> language-skills screening process and assessment exams, as well as a criminal background check. </a:t>
            </a:r>
          </a:p>
          <a:p>
            <a:endParaRPr lang="en-US">
              <a:ea typeface="ＭＳ Ｐゴシック" charset="0"/>
              <a:cs typeface="ＭＳ Ｐゴシック" charset="0"/>
            </a:endParaRPr>
          </a:p>
          <a:p>
            <a:r>
              <a:rPr lang="en-US">
                <a:ea typeface="ＭＳ Ｐゴシック" charset="0"/>
                <a:cs typeface="ＭＳ Ｐゴシック" charset="0"/>
              </a:rPr>
              <a:t>Important to understand that these are complicated skills – not just bilingual person but much more – </a:t>
            </a:r>
          </a:p>
          <a:p>
            <a:endParaRPr lang="en-US">
              <a:ea typeface="ＭＳ Ｐゴシック" charset="0"/>
              <a:cs typeface="ＭＳ Ｐゴシック" charset="0"/>
            </a:endParaRPr>
          </a:p>
          <a:p>
            <a:r>
              <a:rPr lang="en-US">
                <a:ea typeface="ＭＳ Ｐゴシック" charset="0"/>
                <a:cs typeface="ＭＳ Ｐゴシック" charset="0"/>
              </a:rPr>
              <a:t>Written multiple choice English – on legal terminology.  Oral test – consecutive and simultaneous – 1 hour – mistakes allowed not perfect accuracy.  </a:t>
            </a:r>
          </a:p>
          <a:p>
            <a:endParaRPr lang="en-US">
              <a:ea typeface="ＭＳ Ｐゴシック" charset="0"/>
              <a:cs typeface="ＭＳ Ｐゴシック" charset="0"/>
            </a:endParaRPr>
          </a:p>
          <a:p>
            <a:r>
              <a:rPr lang="en-US">
                <a:ea typeface="ＭＳ Ｐゴシック" charset="0"/>
                <a:cs typeface="ＭＳ Ｐゴシック" charset="0"/>
              </a:rPr>
              <a:t>The court system currently employs full-time and part-time interpreters in the following languages: Albanian, Arabic, Bengali, Cantonese, Croatian, Dutch, </a:t>
            </a:r>
            <a:r>
              <a:rPr lang="en-US" u="sng">
                <a:ea typeface="ＭＳ Ｐゴシック" charset="0"/>
                <a:cs typeface="ＭＳ Ｐゴシック" charset="0"/>
              </a:rPr>
              <a:t>French, Greek, Haitian Creole, Hebrew, Hindi, Italian, Japanese, Korean, Mandarin, Polish, Punjabi, Romanian, Russian, Serbian, Spanish, Urdu and Woloff.  24 languages</a:t>
            </a:r>
          </a:p>
          <a:p>
            <a:endParaRPr lang="en-US" u="sng">
              <a:ea typeface="ＭＳ Ｐゴシック" charset="0"/>
              <a:cs typeface="ＭＳ Ｐゴシック" charset="0"/>
            </a:endParaRPr>
          </a:p>
          <a:p>
            <a:r>
              <a:rPr lang="en-US">
                <a:ea typeface="ＭＳ Ｐゴシック" charset="0"/>
                <a:cs typeface="ＭＳ Ｐゴシック" charset="0"/>
              </a:rPr>
              <a:t>Candidates who are successful on this </a:t>
            </a:r>
            <a:r>
              <a:rPr lang="en-US" b="1">
                <a:ea typeface="ＭＳ Ｐゴシック" charset="0"/>
                <a:cs typeface="ＭＳ Ｐゴシック" charset="0"/>
              </a:rPr>
              <a:t>written examination are then invited to take an oral examination, currently administered in the following languages: Albanian, Arabic, BCS (Bosnian/Croatian/Serbian), Bengali, Cantonese, French, Greek, Haitian Creole, Hebrew, Hindi, Italian, Japanese, Korean, Mandarin, Polish, Portuguese, Punjabi, Russian, Urdu, Vietnamese and Wolof. Candidates interested in interpreting languages that are not listed above are required to submit appropriate professional references related to their interpreting skills.</a:t>
            </a:r>
            <a:endParaRPr lang="en-US">
              <a:ea typeface="ＭＳ Ｐゴシック" charset="0"/>
              <a:cs typeface="ＭＳ Ｐゴシック" charset="0"/>
            </a:endParaRPr>
          </a:p>
          <a:p>
            <a:endParaRPr lang="en-US">
              <a:ea typeface="ＭＳ Ｐゴシック" charset="0"/>
              <a:cs typeface="ＭＳ Ｐゴシック" charset="0"/>
            </a:endParaRPr>
          </a:p>
        </p:txBody>
      </p:sp>
      <p:sp>
        <p:nvSpPr>
          <p:cNvPr id="634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8E78A93-DD4A-7447-9277-830464A90F7E}" type="slidenum">
              <a:rPr lang="en-US" sz="1200"/>
              <a:pPr eaLnBrk="1" hangingPunct="1"/>
              <a:t>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C12AD2A-7B2F-F747-B641-59CBFD60D31F}" type="slidenum">
              <a:rPr lang="en-US">
                <a:latin typeface="Arial" charset="0"/>
              </a:rPr>
              <a:pPr/>
              <a:t>9</a:t>
            </a:fld>
            <a:endParaRPr lang="en-US">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a:latin typeface="Arial" charset="0"/>
              </a:rPr>
              <a:t>Role and expectations</a:t>
            </a:r>
          </a:p>
          <a:p>
            <a:pPr eaLnBrk="1" hangingPunct="1"/>
            <a:endParaRPr lang="en-US">
              <a:latin typeface="Arial" charset="0"/>
            </a:endParaRPr>
          </a:p>
          <a:p>
            <a:pPr eaLnBrk="1" hangingPunct="1"/>
            <a:r>
              <a:rPr lang="en-US">
                <a:latin typeface="Arial" charset="0"/>
              </a:rPr>
              <a:t>Guardian – descriptive vs. normative/co-client</a:t>
            </a:r>
          </a:p>
          <a:p>
            <a:pPr eaLnBrk="1" hangingPunct="1"/>
            <a:endParaRPr lang="en-US">
              <a:latin typeface="Arial" charset="0"/>
            </a:endParaRPr>
          </a:p>
          <a:p>
            <a:pPr eaLnBrk="1" hangingPunct="1"/>
            <a:r>
              <a:rPr lang="en-US">
                <a:latin typeface="Arial" charset="0"/>
              </a:rPr>
              <a:t>Interpreter – what do they have to offer to problem solving co-counsel.</a:t>
            </a:r>
          </a:p>
          <a:p>
            <a:pPr eaLnBrk="1" hangingPunct="1"/>
            <a:endParaRPr lang="en-US">
              <a:latin typeface="Arial" charset="0"/>
            </a:endParaRPr>
          </a:p>
          <a:p>
            <a:pPr eaLnBrk="1" hangingPunct="1"/>
            <a:r>
              <a:rPr lang="en-US">
                <a:latin typeface="Arial" charset="0"/>
              </a:rPr>
              <a:t>How to do you engage with interpreter to bring out benefits of community interpreting without downfalls</a:t>
            </a:r>
          </a:p>
          <a:p>
            <a:pPr eaLnBrk="1" hangingPunct="1"/>
            <a:r>
              <a:rPr lang="en-US">
                <a:latin typeface="Arial" charset="0"/>
              </a:rPr>
              <a:t>Problems – all of the qualifications issues</a:t>
            </a:r>
          </a:p>
          <a:p>
            <a:pPr eaLnBrk="1" hangingPunct="1"/>
            <a:r>
              <a:rPr lang="en-US">
                <a:latin typeface="Arial" charset="0"/>
              </a:rPr>
              <a:t>Cultural universality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defTabSz="914400" fontAlgn="base">
                <a:spcBef>
                  <a:spcPct val="0"/>
                </a:spcBef>
                <a:spcAft>
                  <a:spcPct val="0"/>
                </a:spcAft>
              </a:pPr>
              <a:endParaRPr lang="en-US" sz="2400">
                <a:solidFill>
                  <a:srgbClr val="000000"/>
                </a:solidFill>
                <a:latin typeface="Tahoma" charset="0"/>
                <a:ea typeface="ＭＳ Ｐゴシック" charset="0"/>
                <a:cs typeface="ＭＳ Ｐゴシック" charset="0"/>
              </a:endParaRPr>
            </a:p>
          </p:txBody>
        </p:sp>
      </p:grpSp>
      <p:sp>
        <p:nvSpPr>
          <p:cNvPr id="207884"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20788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11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C2F403B9-DC2B-CC47-8927-DC9D05300CF5}" type="slidenum">
              <a:rPr lang="en-US">
                <a:solidFill>
                  <a:srgbClr val="1C1C1C"/>
                </a:solidFill>
              </a:rPr>
              <a:pPr/>
              <a:t>‹#›</a:t>
            </a:fld>
            <a:endParaRPr lang="en-US">
              <a:solidFill>
                <a:srgbClr val="1C1C1C"/>
              </a:solidFill>
            </a:endParaRPr>
          </a:p>
        </p:txBody>
      </p:sp>
    </p:spTree>
    <p:extLst>
      <p:ext uri="{BB962C8B-B14F-4D97-AF65-F5344CB8AC3E}">
        <p14:creationId xmlns:p14="http://schemas.microsoft.com/office/powerpoint/2010/main" val="1085283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fld id="{DEAB6311-AC1E-8C41-8748-3775A861624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68588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fld id="{EB516051-2331-8E44-B832-2EEF0D38BD9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238978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Trebuchet MS"/>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6" name="Slide Number Placeholder 5"/>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6" name="Slide Number Placeholder 5"/>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Trebuchet MS"/>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6" name="Slide Number Placeholder 5"/>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7" name="Slide Number Placeholder 6"/>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8" name="Footer Placeholder 7"/>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9" name="Slide Number Placeholder 8"/>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4" name="Footer Placeholder 3"/>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5" name="Slide Number Placeholder 4"/>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3" name="Footer Placeholder 2"/>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4" name="Slide Number Placeholder 3"/>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7" name="Slide Number Placeholder 6"/>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fld id="{6ED4EE4A-30AD-0343-B599-622A1CCA1EB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341809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Trebuchet MS"/>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7" name="Slide Number Placeholder 6"/>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6" name="Slide Number Placeholder 5"/>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FE886D-1C38-4F22-A527-74C9CC02568A}" type="datetimeFigureOut">
              <a:rPr lang="en-US" smtClean="0">
                <a:solidFill>
                  <a:prstClr val="black">
                    <a:lumMod val="50000"/>
                    <a:lumOff val="50000"/>
                  </a:prstClr>
                </a:solidFill>
                <a:latin typeface="Trebuchet MS"/>
              </a:rPr>
              <a:pPr/>
              <a:t>5/7/2024</a:t>
            </a:fld>
            <a:endParaRPr lang="en-US">
              <a:solidFill>
                <a:prstClr val="black">
                  <a:lumMod val="50000"/>
                  <a:lumOff val="50000"/>
                </a:prstClr>
              </a:solidFill>
              <a:latin typeface="Trebuchet MS"/>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latin typeface="Trebuchet MS"/>
            </a:endParaRPr>
          </a:p>
        </p:txBody>
      </p:sp>
      <p:sp>
        <p:nvSpPr>
          <p:cNvPr id="6" name="Slide Number Placeholder 5"/>
          <p:cNvSpPr>
            <a:spLocks noGrp="1"/>
          </p:cNvSpPr>
          <p:nvPr>
            <p:ph type="sldNum" sz="quarter" idx="12"/>
          </p:nvPr>
        </p:nvSpPr>
        <p:spPr/>
        <p:txBody>
          <a:bodyPr/>
          <a:lstStyle/>
          <a:p>
            <a:fld id="{5E2F72A0-50C1-4309-B451-C92A75602D7C}" type="slidenum">
              <a:rPr lang="en-US" smtClean="0">
                <a:solidFill>
                  <a:prstClr val="black">
                    <a:lumMod val="50000"/>
                    <a:lumOff val="50000"/>
                  </a:prstClr>
                </a:solidFill>
                <a:latin typeface="Trebuchet MS"/>
              </a:rPr>
              <a:pPr/>
              <a:t>‹#›</a:t>
            </a:fld>
            <a:endParaRPr lang="en-US">
              <a:solidFill>
                <a:prstClr val="black">
                  <a:lumMod val="50000"/>
                  <a:lumOff val="50000"/>
                </a:prstClr>
              </a:solidFill>
              <a:latin typeface="Trebuchet M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fld id="{1C9311A0-AE52-5E49-A655-C504E78D4E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30942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fld id="{C10223A0-189B-3946-A4C8-10AD7CFBB71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76621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fld id="{C8A35E91-100A-D64C-9F50-200A7E8E9C5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0079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fld id="{F65BC189-E280-0842-B1FA-96F7AF11514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76992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fld id="{362780E2-F2C5-9845-AA23-DB31DB3BE46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8102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fld id="{FF12139C-6CDC-3144-879D-FAD808F74A8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82353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fld id="{D6B25E99-589D-424E-B545-28F5C103623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9947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850"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20685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206852"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20685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20685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206855"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20685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defTabSz="914400" fontAlgn="base">
              <a:spcBef>
                <a:spcPct val="0"/>
              </a:spcBef>
              <a:spcAft>
                <a:spcPct val="0"/>
              </a:spcAft>
            </a:pPr>
            <a:endParaRPr kumimoji="1" lang="en-US" sz="2400">
              <a:solidFill>
                <a:srgbClr val="000000"/>
              </a:solidFill>
              <a:latin typeface="Tahoma" charset="0"/>
              <a:ea typeface="ＭＳ Ｐゴシック" charset="0"/>
              <a:cs typeface="ＭＳ Ｐゴシック" charset="0"/>
            </a:endParaRPr>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6859"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defTabSz="914400" fontAlgn="base">
              <a:spcBef>
                <a:spcPct val="0"/>
              </a:spcBef>
              <a:spcAft>
                <a:spcPct val="0"/>
              </a:spcAft>
            </a:pPr>
            <a:endParaRPr lang="en-US">
              <a:solidFill>
                <a:srgbClr val="000000"/>
              </a:solidFill>
              <a:latin typeface="Tahoma" charset="0"/>
              <a:ea typeface="ＭＳ Ｐゴシック" charset="0"/>
              <a:cs typeface="ＭＳ Ｐゴシック" charset="0"/>
            </a:endParaRPr>
          </a:p>
        </p:txBody>
      </p:sp>
      <p:sp>
        <p:nvSpPr>
          <p:cNvPr id="206860"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defTabSz="914400" fontAlgn="base">
              <a:spcBef>
                <a:spcPct val="0"/>
              </a:spcBef>
              <a:spcAft>
                <a:spcPct val="0"/>
              </a:spcAft>
            </a:pPr>
            <a:endParaRPr lang="en-US">
              <a:solidFill>
                <a:srgbClr val="000000"/>
              </a:solidFill>
              <a:latin typeface="Tahoma" charset="0"/>
              <a:ea typeface="ＭＳ Ｐゴシック" charset="0"/>
              <a:cs typeface="ＭＳ Ｐゴシック" charset="0"/>
            </a:endParaRPr>
          </a:p>
        </p:txBody>
      </p:sp>
      <p:sp>
        <p:nvSpPr>
          <p:cNvPr id="206861"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defTabSz="914400" fontAlgn="base">
              <a:spcBef>
                <a:spcPct val="0"/>
              </a:spcBef>
              <a:spcAft>
                <a:spcPct val="0"/>
              </a:spcAft>
            </a:pPr>
            <a:fld id="{69F9410B-F9C8-6644-BD3C-C28BFE8BF9CC}" type="slidenum">
              <a:rPr lang="en-US">
                <a:solidFill>
                  <a:srgbClr val="000000"/>
                </a:solidFill>
                <a:latin typeface="Tahoma" charset="0"/>
                <a:ea typeface="ＭＳ Ｐゴシック" charset="0"/>
                <a:cs typeface="ＭＳ Ｐゴシック" charset="0"/>
              </a:rPr>
              <a:pPr defTabSz="914400" fontAlgn="base">
                <a:spcBef>
                  <a:spcPct val="0"/>
                </a:spcBef>
                <a:spcAft>
                  <a:spcPct val="0"/>
                </a:spcAft>
              </a:pPr>
              <a:t>‹#›</a:t>
            </a:fld>
            <a:endParaRPr lang="en-US">
              <a:solidFill>
                <a:srgbClr val="000000"/>
              </a:solidFill>
              <a:latin typeface="Tahoma" charset="0"/>
              <a:ea typeface="ＭＳ Ｐゴシック" charset="0"/>
              <a:cs typeface="ＭＳ Ｐゴシック"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latin typeface="+mj-lt"/>
          <a:ea typeface="ＭＳ Ｐゴシック" pitchFamily="-112" charset="-128"/>
          <a:cs typeface="ＭＳ Ｐゴシック" pitchFamily="-112" charset="-128"/>
        </a:defRPr>
      </a:lvl1pPr>
      <a:lvl2pPr algn="l" rtl="0" eaLnBrk="0" fontAlgn="base" hangingPunct="0">
        <a:spcBef>
          <a:spcPct val="0"/>
        </a:spcBef>
        <a:spcAft>
          <a:spcPct val="0"/>
        </a:spcAft>
        <a:defRPr sz="4400">
          <a:solidFill>
            <a:schemeClr val="tx2"/>
          </a:solidFill>
          <a:latin typeface="Tahoma" pitchFamily="-112" charset="0"/>
          <a:ea typeface="ＭＳ Ｐゴシック" pitchFamily="-112" charset="-128"/>
          <a:cs typeface="ＭＳ Ｐゴシック" pitchFamily="-112" charset="-128"/>
        </a:defRPr>
      </a:lvl2pPr>
      <a:lvl3pPr algn="l" rtl="0" eaLnBrk="0" fontAlgn="base" hangingPunct="0">
        <a:spcBef>
          <a:spcPct val="0"/>
        </a:spcBef>
        <a:spcAft>
          <a:spcPct val="0"/>
        </a:spcAft>
        <a:defRPr sz="4400">
          <a:solidFill>
            <a:schemeClr val="tx2"/>
          </a:solidFill>
          <a:latin typeface="Tahoma" pitchFamily="-112" charset="0"/>
          <a:ea typeface="ＭＳ Ｐゴシック" pitchFamily="-112" charset="-128"/>
          <a:cs typeface="ＭＳ Ｐゴシック" pitchFamily="-112" charset="-128"/>
        </a:defRPr>
      </a:lvl3pPr>
      <a:lvl4pPr algn="l" rtl="0" eaLnBrk="0" fontAlgn="base" hangingPunct="0">
        <a:spcBef>
          <a:spcPct val="0"/>
        </a:spcBef>
        <a:spcAft>
          <a:spcPct val="0"/>
        </a:spcAft>
        <a:defRPr sz="4400">
          <a:solidFill>
            <a:schemeClr val="tx2"/>
          </a:solidFill>
          <a:latin typeface="Tahoma" pitchFamily="-112" charset="0"/>
          <a:ea typeface="ＭＳ Ｐゴシック" pitchFamily="-112" charset="-128"/>
          <a:cs typeface="ＭＳ Ｐゴシック" pitchFamily="-112" charset="-128"/>
        </a:defRPr>
      </a:lvl4pPr>
      <a:lvl5pPr algn="l" rtl="0" eaLnBrk="0" fontAlgn="base" hangingPunct="0">
        <a:spcBef>
          <a:spcPct val="0"/>
        </a:spcBef>
        <a:spcAft>
          <a:spcPct val="0"/>
        </a:spcAft>
        <a:defRPr sz="4400">
          <a:solidFill>
            <a:schemeClr val="tx2"/>
          </a:solidFill>
          <a:latin typeface="Tahoma" pitchFamily="-112" charset="0"/>
          <a:ea typeface="ＭＳ Ｐゴシック" pitchFamily="-112" charset="-128"/>
          <a:cs typeface="ＭＳ Ｐゴシック" pitchFamily="-112" charset="-128"/>
        </a:defRPr>
      </a:lvl5pPr>
      <a:lvl6pPr marL="457200" algn="l" rtl="0" fontAlgn="base">
        <a:spcBef>
          <a:spcPct val="0"/>
        </a:spcBef>
        <a:spcAft>
          <a:spcPct val="0"/>
        </a:spcAft>
        <a:defRPr sz="4400">
          <a:solidFill>
            <a:schemeClr val="tx2"/>
          </a:solidFill>
          <a:latin typeface="Tahoma" pitchFamily="-112" charset="0"/>
        </a:defRPr>
      </a:lvl6pPr>
      <a:lvl7pPr marL="914400" algn="l" rtl="0" fontAlgn="base">
        <a:spcBef>
          <a:spcPct val="0"/>
        </a:spcBef>
        <a:spcAft>
          <a:spcPct val="0"/>
        </a:spcAft>
        <a:defRPr sz="4400">
          <a:solidFill>
            <a:schemeClr val="tx2"/>
          </a:solidFill>
          <a:latin typeface="Tahoma" pitchFamily="-112" charset="0"/>
        </a:defRPr>
      </a:lvl7pPr>
      <a:lvl8pPr marL="1371600" algn="l" rtl="0" fontAlgn="base">
        <a:spcBef>
          <a:spcPct val="0"/>
        </a:spcBef>
        <a:spcAft>
          <a:spcPct val="0"/>
        </a:spcAft>
        <a:defRPr sz="4400">
          <a:solidFill>
            <a:schemeClr val="tx2"/>
          </a:solidFill>
          <a:latin typeface="Tahoma" pitchFamily="-112" charset="0"/>
        </a:defRPr>
      </a:lvl8pPr>
      <a:lvl9pPr marL="1828800" algn="l" rtl="0" fontAlgn="base">
        <a:spcBef>
          <a:spcPct val="0"/>
        </a:spcBef>
        <a:spcAft>
          <a:spcPct val="0"/>
        </a:spcAft>
        <a:defRPr sz="4400">
          <a:solidFill>
            <a:schemeClr val="tx2"/>
          </a:solidFill>
          <a:latin typeface="Tahoma" pitchFamily="-112" charset="0"/>
        </a:defRPr>
      </a:lvl9pPr>
    </p:titleStyle>
    <p:bodyStyle>
      <a:lvl1pPr marL="342900" indent="-342900" algn="l" rtl="0" eaLnBrk="0" fontAlgn="base" hangingPunct="0">
        <a:spcBef>
          <a:spcPct val="20000"/>
        </a:spcBef>
        <a:spcAft>
          <a:spcPct val="0"/>
        </a:spcAft>
        <a:buClr>
          <a:schemeClr val="folHlink"/>
        </a:buClr>
        <a:buSzPct val="60000"/>
        <a:buFont typeface="Wingdings" charset="0"/>
        <a:buChar char="n"/>
        <a:defRPr sz="3200">
          <a:solidFill>
            <a:schemeClr val="tx1"/>
          </a:solidFill>
          <a:latin typeface="+mn-lt"/>
          <a:ea typeface="ＭＳ Ｐゴシック" pitchFamily="-112" charset="-128"/>
          <a:cs typeface="ＭＳ Ｐゴシック" pitchFamily="-112" charset="-128"/>
        </a:defRPr>
      </a:lvl1pPr>
      <a:lvl2pPr marL="742950" indent="-285750" algn="l" rtl="0" eaLnBrk="0" fontAlgn="base" hangingPunct="0">
        <a:spcBef>
          <a:spcPct val="20000"/>
        </a:spcBef>
        <a:spcAft>
          <a:spcPct val="0"/>
        </a:spcAft>
        <a:buClr>
          <a:schemeClr val="hlink"/>
        </a:buClr>
        <a:buSzPct val="55000"/>
        <a:buFont typeface="Wingdings" charset="0"/>
        <a:buChar char="n"/>
        <a:defRPr sz="2800">
          <a:solidFill>
            <a:schemeClr val="tx1"/>
          </a:solidFill>
          <a:latin typeface="+mn-lt"/>
          <a:ea typeface="ＭＳ Ｐゴシック" pitchFamily="-112" charset="-128"/>
        </a:defRPr>
      </a:lvl2pPr>
      <a:lvl3pPr marL="1143000" indent="-228600" algn="l" rtl="0" eaLnBrk="0" fontAlgn="base" hangingPunct="0">
        <a:spcBef>
          <a:spcPct val="20000"/>
        </a:spcBef>
        <a:spcAft>
          <a:spcPct val="0"/>
        </a:spcAft>
        <a:buClr>
          <a:schemeClr val="folHlink"/>
        </a:buClr>
        <a:buSzPct val="50000"/>
        <a:buFont typeface="Wingdings" charset="0"/>
        <a:buChar char="n"/>
        <a:defRPr sz="2400">
          <a:solidFill>
            <a:schemeClr val="tx1"/>
          </a:solidFill>
          <a:latin typeface="+mn-lt"/>
          <a:ea typeface="ＭＳ Ｐゴシック" pitchFamily="-112" charset="-128"/>
        </a:defRPr>
      </a:lvl3pPr>
      <a:lvl4pPr marL="1600200" indent="-228600" algn="l" rtl="0" eaLnBrk="0" fontAlgn="base" hangingPunct="0">
        <a:spcBef>
          <a:spcPct val="20000"/>
        </a:spcBef>
        <a:spcAft>
          <a:spcPct val="0"/>
        </a:spcAft>
        <a:buClr>
          <a:schemeClr val="accent2"/>
        </a:buClr>
        <a:buSzPct val="55000"/>
        <a:buFont typeface="Wingdings" charset="0"/>
        <a:buChar char="n"/>
        <a:defRPr sz="2000">
          <a:solidFill>
            <a:schemeClr val="tx1"/>
          </a:solidFill>
          <a:latin typeface="+mn-lt"/>
          <a:ea typeface="ＭＳ Ｐゴシック" pitchFamily="-112" charset="-128"/>
        </a:defRPr>
      </a:lvl4pPr>
      <a:lvl5pPr marL="2057400" indent="-228600" algn="l" rtl="0" eaLnBrk="0" fontAlgn="base" hangingPunct="0">
        <a:spcBef>
          <a:spcPct val="20000"/>
        </a:spcBef>
        <a:spcAft>
          <a:spcPct val="0"/>
        </a:spcAft>
        <a:buClr>
          <a:schemeClr val="accent1"/>
        </a:buClr>
        <a:buSzPct val="50000"/>
        <a:buFont typeface="Wingdings" charset="0"/>
        <a:buChar char="n"/>
        <a:defRPr sz="2000">
          <a:solidFill>
            <a:schemeClr val="tx1"/>
          </a:solidFill>
          <a:latin typeface="+mn-lt"/>
          <a:ea typeface="ＭＳ Ｐゴシック" pitchFamily="-112" charset="-128"/>
        </a:defRPr>
      </a:lvl5pPr>
      <a:lvl6pPr marL="2514600" indent="-228600" algn="l" rtl="0" fontAlgn="base">
        <a:spcBef>
          <a:spcPct val="20000"/>
        </a:spcBef>
        <a:spcAft>
          <a:spcPct val="0"/>
        </a:spcAft>
        <a:buClr>
          <a:schemeClr val="accent1"/>
        </a:buClr>
        <a:buSzPct val="50000"/>
        <a:buFont typeface="Wingdings" pitchFamily="-112" charset="2"/>
        <a:buChar char="n"/>
        <a:defRPr sz="2000">
          <a:solidFill>
            <a:schemeClr val="tx1"/>
          </a:solidFill>
          <a:latin typeface="+mn-lt"/>
          <a:ea typeface="ＭＳ Ｐゴシック" pitchFamily="-112" charset="-128"/>
        </a:defRPr>
      </a:lvl6pPr>
      <a:lvl7pPr marL="2971800" indent="-228600" algn="l" rtl="0" fontAlgn="base">
        <a:spcBef>
          <a:spcPct val="20000"/>
        </a:spcBef>
        <a:spcAft>
          <a:spcPct val="0"/>
        </a:spcAft>
        <a:buClr>
          <a:schemeClr val="accent1"/>
        </a:buClr>
        <a:buSzPct val="50000"/>
        <a:buFont typeface="Wingdings" pitchFamily="-112" charset="2"/>
        <a:buChar char="n"/>
        <a:defRPr sz="2000">
          <a:solidFill>
            <a:schemeClr val="tx1"/>
          </a:solidFill>
          <a:latin typeface="+mn-lt"/>
          <a:ea typeface="ＭＳ Ｐゴシック" pitchFamily="-112" charset="-128"/>
        </a:defRPr>
      </a:lvl7pPr>
      <a:lvl8pPr marL="3429000" indent="-228600" algn="l" rtl="0" fontAlgn="base">
        <a:spcBef>
          <a:spcPct val="20000"/>
        </a:spcBef>
        <a:spcAft>
          <a:spcPct val="0"/>
        </a:spcAft>
        <a:buClr>
          <a:schemeClr val="accent1"/>
        </a:buClr>
        <a:buSzPct val="50000"/>
        <a:buFont typeface="Wingdings" pitchFamily="-112" charset="2"/>
        <a:buChar char="n"/>
        <a:defRPr sz="2000">
          <a:solidFill>
            <a:schemeClr val="tx1"/>
          </a:solidFill>
          <a:latin typeface="+mn-lt"/>
          <a:ea typeface="ＭＳ Ｐゴシック" pitchFamily="-112" charset="-128"/>
        </a:defRPr>
      </a:lvl8pPr>
      <a:lvl9pPr marL="3886200" indent="-228600" algn="l" rtl="0" fontAlgn="base">
        <a:spcBef>
          <a:spcPct val="20000"/>
        </a:spcBef>
        <a:spcAft>
          <a:spcPct val="0"/>
        </a:spcAft>
        <a:buClr>
          <a:schemeClr val="accent1"/>
        </a:buClr>
        <a:buSzPct val="50000"/>
        <a:buFont typeface="Wingdings" pitchFamily="-112" charset="2"/>
        <a:buChar char="n"/>
        <a:defRPr sz="20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Trebuchet MS"/>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defTabSz="914400"/>
            <a:fld id="{21FE886D-1C38-4F22-A527-74C9CC02568A}" type="datetimeFigureOut">
              <a:rPr lang="en-US" smtClean="0">
                <a:solidFill>
                  <a:prstClr val="black">
                    <a:lumMod val="50000"/>
                    <a:lumOff val="50000"/>
                  </a:prstClr>
                </a:solidFill>
                <a:latin typeface="Trebuchet MS"/>
              </a:rPr>
              <a:pPr defTabSz="914400"/>
              <a:t>5/7/2024</a:t>
            </a:fld>
            <a:endParaRPr lang="en-US">
              <a:solidFill>
                <a:prstClr val="black">
                  <a:lumMod val="50000"/>
                  <a:lumOff val="50000"/>
                </a:prstClr>
              </a:solidFill>
              <a:latin typeface="Trebuchet MS"/>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defTabSz="914400"/>
            <a:endParaRPr lang="en-US">
              <a:solidFill>
                <a:prstClr val="black">
                  <a:lumMod val="50000"/>
                  <a:lumOff val="50000"/>
                </a:prstClr>
              </a:solidFill>
              <a:latin typeface="Trebuchet MS"/>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pPr defTabSz="914400"/>
            <a:fld id="{5E2F72A0-50C1-4309-B451-C92A75602D7C}" type="slidenum">
              <a:rPr lang="en-US" smtClean="0">
                <a:solidFill>
                  <a:prstClr val="black">
                    <a:lumMod val="50000"/>
                    <a:lumOff val="50000"/>
                  </a:prstClr>
                </a:solidFill>
                <a:latin typeface="Trebuchet MS"/>
              </a:rPr>
              <a:pPr defTabSz="914400"/>
              <a:t>‹#›</a:t>
            </a:fld>
            <a:endParaRPr lang="en-US">
              <a:solidFill>
                <a:prstClr val="black">
                  <a:lumMod val="50000"/>
                  <a:lumOff val="50000"/>
                </a:prstClr>
              </a:solidFill>
              <a:latin typeface="Trebuchet M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subTitle" idx="1"/>
          </p:nvPr>
        </p:nvSpPr>
        <p:spPr>
          <a:xfrm>
            <a:off x="1636609" y="4192414"/>
            <a:ext cx="6193510" cy="1929034"/>
          </a:xfrm>
        </p:spPr>
        <p:txBody>
          <a:bodyPr>
            <a:normAutofit fontScale="92500" lnSpcReduction="20000"/>
          </a:bodyPr>
          <a:lstStyle/>
          <a:p>
            <a:pPr algn="r" eaLnBrk="1" hangingPunct="1"/>
            <a:r>
              <a:rPr lang="en-US" sz="2400" dirty="0"/>
              <a:t>Building Trust, </a:t>
            </a:r>
          </a:p>
          <a:p>
            <a:pPr algn="r" eaLnBrk="1" hangingPunct="1"/>
            <a:r>
              <a:rPr lang="en-US" sz="2400" dirty="0"/>
              <a:t>Gathering and Giving Accurate Information,</a:t>
            </a:r>
          </a:p>
          <a:p>
            <a:pPr algn="r" eaLnBrk="1" hangingPunct="1"/>
            <a:r>
              <a:rPr lang="en-US" sz="2400" dirty="0"/>
              <a:t>Ensuring Human Dignity</a:t>
            </a:r>
          </a:p>
          <a:p>
            <a:pPr algn="r" eaLnBrk="1" hangingPunct="1"/>
            <a:endParaRPr lang="en-US" sz="2400" dirty="0"/>
          </a:p>
          <a:p>
            <a:pPr algn="r" eaLnBrk="1" hangingPunct="1"/>
            <a:r>
              <a:rPr lang="en-US" sz="2400" dirty="0"/>
              <a:t>Sue Bryant, CUNY School of Law</a:t>
            </a:r>
          </a:p>
        </p:txBody>
      </p:sp>
      <p:sp>
        <p:nvSpPr>
          <p:cNvPr id="26626" name="Rectangle 2"/>
          <p:cNvSpPr>
            <a:spLocks noGrp="1" noChangeArrowheads="1"/>
          </p:cNvSpPr>
          <p:nvPr>
            <p:ph type="ctrTitle"/>
          </p:nvPr>
        </p:nvSpPr>
        <p:spPr>
          <a:xfrm>
            <a:off x="654768" y="999594"/>
            <a:ext cx="7175351" cy="1793167"/>
          </a:xfrm>
        </p:spPr>
        <p:txBody>
          <a:bodyPr/>
          <a:lstStyle/>
          <a:p>
            <a:pPr eaLnBrk="1" hangingPunct="1"/>
            <a:r>
              <a:rPr lang="en-US" dirty="0"/>
              <a:t>Working With Interpreters</a:t>
            </a:r>
          </a:p>
        </p:txBody>
      </p:sp>
    </p:spTree>
    <p:extLst>
      <p:ext uri="{BB962C8B-B14F-4D97-AF65-F5344CB8AC3E}">
        <p14:creationId xmlns:p14="http://schemas.microsoft.com/office/powerpoint/2010/main" val="1550853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3" descr="Icon04.PNG"/>
          <p:cNvPicPr>
            <a:picLocks noGrp="1" noChangeAspect="1"/>
          </p:cNvPicPr>
          <p:nvPr>
            <p:ph sz="quarter" idx="13"/>
          </p:nvPr>
        </p:nvPicPr>
        <p:blipFill rotWithShape="1">
          <a:blip r:embed="rId3">
            <a:extLst>
              <a:ext uri="{28A0092B-C50C-407E-A947-70E740481C1C}">
                <a14:useLocalDpi xmlns:a14="http://schemas.microsoft.com/office/drawing/2010/main" val="0"/>
              </a:ext>
            </a:extLst>
          </a:blip>
          <a:srcRect l="4450" t="10246" r="7105" b="11266"/>
          <a:stretch/>
        </p:blipFill>
        <p:spPr>
          <a:xfrm>
            <a:off x="1358537" y="890354"/>
            <a:ext cx="6512511" cy="5077291"/>
          </a:xfrm>
          <a:prstGeom prst="rect">
            <a:avLst/>
          </a:prstGeom>
        </p:spPr>
      </p:pic>
    </p:spTree>
    <p:extLst>
      <p:ext uri="{BB962C8B-B14F-4D97-AF65-F5344CB8AC3E}">
        <p14:creationId xmlns:p14="http://schemas.microsoft.com/office/powerpoint/2010/main" val="2418143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br>
              <a:rPr lang="en-US" sz="4000"/>
            </a:br>
            <a:r>
              <a:rPr lang="en-US" sz="4000"/>
              <a:t>Red Flags-problems Indicated</a:t>
            </a:r>
          </a:p>
        </p:txBody>
      </p:sp>
      <p:sp>
        <p:nvSpPr>
          <p:cNvPr id="4099" name="Rectangle 3"/>
          <p:cNvSpPr>
            <a:spLocks noGrp="1" noChangeArrowheads="1"/>
          </p:cNvSpPr>
          <p:nvPr>
            <p:ph type="body" idx="4294967295"/>
          </p:nvPr>
        </p:nvSpPr>
        <p:spPr>
          <a:xfrm>
            <a:off x="241977" y="257368"/>
            <a:ext cx="7772400" cy="4114800"/>
          </a:xfrm>
          <a:prstGeom prst="rect">
            <a:avLst/>
          </a:prstGeom>
        </p:spPr>
        <p:txBody>
          <a:bodyPr/>
          <a:lstStyle/>
          <a:p>
            <a:pPr eaLnBrk="1" hangingPunct="1">
              <a:lnSpc>
                <a:spcPct val="80000"/>
              </a:lnSpc>
            </a:pPr>
            <a:r>
              <a:rPr lang="en-US" sz="2800" dirty="0"/>
              <a:t>Answers are not responsive or contextually illogical </a:t>
            </a:r>
          </a:p>
          <a:p>
            <a:pPr eaLnBrk="1" hangingPunct="1">
              <a:lnSpc>
                <a:spcPct val="80000"/>
              </a:lnSpc>
            </a:pPr>
            <a:r>
              <a:rPr lang="en-US" sz="2800" dirty="0"/>
              <a:t>Un-interpreted Conversations back and forth </a:t>
            </a:r>
          </a:p>
          <a:p>
            <a:pPr eaLnBrk="1" hangingPunct="1">
              <a:lnSpc>
                <a:spcPct val="80000"/>
              </a:lnSpc>
            </a:pPr>
            <a:r>
              <a:rPr lang="en-US" sz="2800" dirty="0"/>
              <a:t>Long conversations that get interpreted with short statements;</a:t>
            </a:r>
          </a:p>
          <a:p>
            <a:pPr eaLnBrk="1" hangingPunct="1">
              <a:lnSpc>
                <a:spcPct val="80000"/>
              </a:lnSpc>
            </a:pPr>
            <a:r>
              <a:rPr lang="en-US" sz="2800" dirty="0"/>
              <a:t>Interpreter’s English has grammatical errors or evidences a limited vocabulary;</a:t>
            </a:r>
          </a:p>
          <a:p>
            <a:pPr eaLnBrk="1" hangingPunct="1">
              <a:lnSpc>
                <a:spcPct val="80000"/>
              </a:lnSpc>
            </a:pPr>
            <a:r>
              <a:rPr lang="en-US" sz="2800" dirty="0"/>
              <a:t>Interpreter no notes looks too relaxed;</a:t>
            </a:r>
            <a:endParaRPr lang="en-US" sz="1800" dirty="0"/>
          </a:p>
        </p:txBody>
      </p:sp>
      <p:pic>
        <p:nvPicPr>
          <p:cNvPr id="4" name="Content Placeholder 3" descr="Icon04.PNG"/>
          <p:cNvPicPr>
            <a:picLocks noGrp="1" noChangeAspect="1"/>
          </p:cNvPicPr>
          <p:nvPr>
            <p:ph idx="4294967295"/>
          </p:nvPr>
        </p:nvPicPr>
        <p:blipFill>
          <a:blip r:embed="rId3">
            <a:extLst>
              <a:ext uri="{28A0092B-C50C-407E-A947-70E740481C1C}">
                <a14:useLocalDpi xmlns:a14="http://schemas.microsoft.com/office/drawing/2010/main" val="0"/>
              </a:ext>
            </a:extLst>
          </a:blip>
          <a:srcRect t="13336" b="13336"/>
          <a:stretch>
            <a:fillRect/>
          </a:stretch>
        </p:blipFill>
        <p:spPr>
          <a:xfrm>
            <a:off x="241977" y="3415951"/>
            <a:ext cx="3487782" cy="3055434"/>
          </a:xfrm>
          <a:prstGeom prst="rect">
            <a:avLst/>
          </a:prstGeom>
        </p:spPr>
      </p:pic>
    </p:spTree>
    <p:extLst>
      <p:ext uri="{BB962C8B-B14F-4D97-AF65-F5344CB8AC3E}">
        <p14:creationId xmlns:p14="http://schemas.microsoft.com/office/powerpoint/2010/main" val="3400091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dirty="0"/>
              <a:t>Red Flags</a:t>
            </a:r>
          </a:p>
        </p:txBody>
      </p:sp>
      <p:sp>
        <p:nvSpPr>
          <p:cNvPr id="36867" name="Rectangle 3"/>
          <p:cNvSpPr>
            <a:spLocks noGrp="1" noChangeArrowheads="1"/>
          </p:cNvSpPr>
          <p:nvPr>
            <p:ph type="body" idx="4294967295"/>
          </p:nvPr>
        </p:nvSpPr>
        <p:spPr>
          <a:xfrm>
            <a:off x="206701" y="257368"/>
            <a:ext cx="7772400" cy="4114800"/>
          </a:xfrm>
          <a:prstGeom prst="rect">
            <a:avLst/>
          </a:prstGeom>
        </p:spPr>
        <p:txBody>
          <a:bodyPr/>
          <a:lstStyle/>
          <a:p>
            <a:pPr eaLnBrk="1" hangingPunct="1">
              <a:lnSpc>
                <a:spcPct val="80000"/>
              </a:lnSpc>
            </a:pPr>
            <a:r>
              <a:rPr lang="en-US" sz="2800" dirty="0"/>
              <a:t>Client or lawyer are only looking at the interpreter not at each other;</a:t>
            </a:r>
          </a:p>
          <a:p>
            <a:pPr eaLnBrk="1" hangingPunct="1">
              <a:lnSpc>
                <a:spcPct val="80000"/>
              </a:lnSpc>
            </a:pPr>
            <a:r>
              <a:rPr lang="en-US" sz="2800" dirty="0"/>
              <a:t>Inconsistent information is provided by the client; or</a:t>
            </a:r>
          </a:p>
          <a:p>
            <a:pPr eaLnBrk="1" hangingPunct="1">
              <a:lnSpc>
                <a:spcPct val="80000"/>
              </a:lnSpc>
            </a:pPr>
            <a:r>
              <a:rPr lang="en-US" sz="2800" dirty="0"/>
              <a:t>Interpreter starts providing his own facts.</a:t>
            </a:r>
          </a:p>
          <a:p>
            <a:pPr eaLnBrk="1" hangingPunct="1">
              <a:lnSpc>
                <a:spcPct val="80000"/>
              </a:lnSpc>
            </a:pPr>
            <a:r>
              <a:rPr lang="en-US" sz="2800" dirty="0"/>
              <a:t>Hesitation, mumbling restarting sentence</a:t>
            </a:r>
          </a:p>
          <a:p>
            <a:pPr eaLnBrk="1" hangingPunct="1">
              <a:lnSpc>
                <a:spcPct val="80000"/>
              </a:lnSpc>
            </a:pPr>
            <a:r>
              <a:rPr lang="en-US" sz="2800" dirty="0"/>
              <a:t>Hand gestures – indicate paraphrase </a:t>
            </a:r>
          </a:p>
          <a:p>
            <a:pPr eaLnBrk="1" hangingPunct="1">
              <a:lnSpc>
                <a:spcPct val="80000"/>
              </a:lnSpc>
            </a:pPr>
            <a:r>
              <a:rPr lang="en-US" sz="2800" dirty="0"/>
              <a:t>Long silences</a:t>
            </a:r>
          </a:p>
          <a:p>
            <a:pPr eaLnBrk="1" hangingPunct="1"/>
            <a:endParaRPr lang="en-US" sz="2800" dirty="0"/>
          </a:p>
        </p:txBody>
      </p:sp>
      <p:pic>
        <p:nvPicPr>
          <p:cNvPr id="4" name="Content Placeholder 3" descr="Icon04.PNG"/>
          <p:cNvPicPr>
            <a:picLocks noGrp="1" noChangeAspect="1"/>
          </p:cNvPicPr>
          <p:nvPr>
            <p:ph idx="4294967295"/>
          </p:nvPr>
        </p:nvPicPr>
        <p:blipFill>
          <a:blip r:embed="rId3">
            <a:extLst>
              <a:ext uri="{28A0092B-C50C-407E-A947-70E740481C1C}">
                <a14:useLocalDpi xmlns:a14="http://schemas.microsoft.com/office/drawing/2010/main" val="0"/>
              </a:ext>
            </a:extLst>
          </a:blip>
          <a:srcRect t="13336" b="13336"/>
          <a:stretch>
            <a:fillRect/>
          </a:stretch>
        </p:blipFill>
        <p:spPr>
          <a:xfrm>
            <a:off x="457200" y="3429000"/>
            <a:ext cx="4820194" cy="3069454"/>
          </a:xfrm>
          <a:prstGeom prst="rect">
            <a:avLst/>
          </a:prstGeom>
        </p:spPr>
      </p:pic>
    </p:spTree>
    <p:extLst>
      <p:ext uri="{BB962C8B-B14F-4D97-AF65-F5344CB8AC3E}">
        <p14:creationId xmlns:p14="http://schemas.microsoft.com/office/powerpoint/2010/main" val="4278018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dirty="0">
                <a:solidFill>
                  <a:srgbClr val="FF0000"/>
                </a:solidFill>
              </a:rPr>
              <a:t>Process</a:t>
            </a:r>
          </a:p>
        </p:txBody>
      </p:sp>
      <p:sp>
        <p:nvSpPr>
          <p:cNvPr id="9219" name="Rectangle 3"/>
          <p:cNvSpPr>
            <a:spLocks noGrp="1" noChangeArrowheads="1"/>
          </p:cNvSpPr>
          <p:nvPr>
            <p:ph type="body" idx="4294967295"/>
          </p:nvPr>
        </p:nvSpPr>
        <p:spPr>
          <a:xfrm>
            <a:off x="136148" y="257368"/>
            <a:ext cx="7772400" cy="4114800"/>
          </a:xfrm>
          <a:prstGeom prst="rect">
            <a:avLst/>
          </a:prstGeom>
        </p:spPr>
        <p:txBody>
          <a:bodyPr/>
          <a:lstStyle/>
          <a:p>
            <a:pPr eaLnBrk="1" hangingPunct="1">
              <a:lnSpc>
                <a:spcPct val="80000"/>
              </a:lnSpc>
            </a:pPr>
            <a:r>
              <a:rPr lang="en-US" sz="2400" dirty="0"/>
              <a:t>Explain process to client</a:t>
            </a:r>
          </a:p>
          <a:p>
            <a:pPr eaLnBrk="1" hangingPunct="1">
              <a:lnSpc>
                <a:spcPct val="80000"/>
              </a:lnSpc>
            </a:pPr>
            <a:r>
              <a:rPr lang="en-US" sz="2400" dirty="0"/>
              <a:t>Plain English</a:t>
            </a:r>
          </a:p>
          <a:p>
            <a:pPr eaLnBrk="1" hangingPunct="1">
              <a:lnSpc>
                <a:spcPct val="80000"/>
              </a:lnSpc>
            </a:pPr>
            <a:r>
              <a:rPr lang="en-US" sz="2400" dirty="0"/>
              <a:t>Pace – speed, complexity, chunking</a:t>
            </a:r>
          </a:p>
          <a:p>
            <a:pPr eaLnBrk="1" hangingPunct="1">
              <a:lnSpc>
                <a:spcPct val="80000"/>
              </a:lnSpc>
            </a:pPr>
            <a:r>
              <a:rPr lang="en-US" sz="2400" dirty="0"/>
              <a:t>Avoid idiomatic speech</a:t>
            </a:r>
          </a:p>
          <a:p>
            <a:pPr eaLnBrk="1" hangingPunct="1">
              <a:lnSpc>
                <a:spcPct val="80000"/>
              </a:lnSpc>
            </a:pPr>
            <a:r>
              <a:rPr lang="en-US" sz="2400" dirty="0"/>
              <a:t>Watch over-simplification</a:t>
            </a:r>
          </a:p>
          <a:p>
            <a:pPr eaLnBrk="1" hangingPunct="1">
              <a:lnSpc>
                <a:spcPct val="80000"/>
              </a:lnSpc>
            </a:pPr>
            <a:r>
              <a:rPr lang="en-US" sz="2400" dirty="0"/>
              <a:t>1</a:t>
            </a:r>
            <a:r>
              <a:rPr lang="en-US" sz="2400" baseline="30000" dirty="0"/>
              <a:t>st</a:t>
            </a:r>
            <a:r>
              <a:rPr lang="en-US" sz="2400" dirty="0"/>
              <a:t> Person </a:t>
            </a:r>
          </a:p>
          <a:p>
            <a:pPr eaLnBrk="1" hangingPunct="1">
              <a:lnSpc>
                <a:spcPct val="80000"/>
              </a:lnSpc>
            </a:pPr>
            <a:r>
              <a:rPr lang="en-US" sz="2400" dirty="0"/>
              <a:t>Look at Client</a:t>
            </a:r>
          </a:p>
          <a:p>
            <a:pPr eaLnBrk="1" hangingPunct="1">
              <a:lnSpc>
                <a:spcPct val="80000"/>
              </a:lnSpc>
            </a:pPr>
            <a:r>
              <a:rPr lang="en-US" sz="2400" dirty="0"/>
              <a:t>Confirm Understanding/ Ask client to repeat/reactions/concretes</a:t>
            </a:r>
          </a:p>
          <a:p>
            <a:pPr eaLnBrk="1" hangingPunct="1">
              <a:lnSpc>
                <a:spcPct val="80000"/>
              </a:lnSpc>
            </a:pPr>
            <a:r>
              <a:rPr lang="en-US" sz="2400" dirty="0"/>
              <a:t>Take breaks-interview will take more time</a:t>
            </a:r>
          </a:p>
        </p:txBody>
      </p:sp>
    </p:spTree>
    <p:extLst>
      <p:ext uri="{BB962C8B-B14F-4D97-AF65-F5344CB8AC3E}">
        <p14:creationId xmlns:p14="http://schemas.microsoft.com/office/powerpoint/2010/main" val="3376410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1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19">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19">
                                            <p:txEl>
                                              <p:pRg st="1" end="1"/>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19">
                                            <p:txEl>
                                              <p:pRg st="2" end="2"/>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9219">
                                            <p:txEl>
                                              <p:pRg st="3" end="3"/>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9219">
                                            <p:txEl>
                                              <p:pRg st="4" end="4"/>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9219">
                                            <p:txEl>
                                              <p:pRg st="5" end="5"/>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9219">
                                            <p:txEl>
                                              <p:pRg st="6" end="6"/>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9219">
                                            <p:txEl>
                                              <p:pRg st="7" end="7"/>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92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t>Ethical Concerns</a:t>
            </a:r>
          </a:p>
        </p:txBody>
      </p:sp>
      <p:sp>
        <p:nvSpPr>
          <p:cNvPr id="11267" name="Rectangle 3"/>
          <p:cNvSpPr>
            <a:spLocks noGrp="1" noChangeArrowheads="1"/>
          </p:cNvSpPr>
          <p:nvPr>
            <p:ph type="body" idx="4294967295"/>
          </p:nvPr>
        </p:nvSpPr>
        <p:spPr>
          <a:xfrm>
            <a:off x="223419" y="0"/>
            <a:ext cx="8731669" cy="6132513"/>
          </a:xfrm>
          <a:prstGeom prst="rect">
            <a:avLst/>
          </a:prstGeom>
        </p:spPr>
        <p:txBody>
          <a:bodyPr/>
          <a:lstStyle/>
          <a:p>
            <a:pPr eaLnBrk="1" hangingPunct="1">
              <a:lnSpc>
                <a:spcPct val="90000"/>
              </a:lnSpc>
            </a:pPr>
            <a:r>
              <a:rPr lang="en-US" sz="2400" dirty="0"/>
              <a:t>Preserve Confidences</a:t>
            </a:r>
          </a:p>
          <a:p>
            <a:pPr lvl="1" eaLnBrk="1" hangingPunct="1">
              <a:lnSpc>
                <a:spcPct val="90000"/>
              </a:lnSpc>
            </a:pPr>
            <a:r>
              <a:rPr lang="en-US" sz="2400" dirty="0"/>
              <a:t>Use of family</a:t>
            </a:r>
          </a:p>
          <a:p>
            <a:pPr eaLnBrk="1" hangingPunct="1">
              <a:lnSpc>
                <a:spcPct val="90000"/>
              </a:lnSpc>
            </a:pPr>
            <a:r>
              <a:rPr lang="en-US" sz="2400" dirty="0"/>
              <a:t>Competency</a:t>
            </a:r>
          </a:p>
          <a:p>
            <a:pPr lvl="1" eaLnBrk="1" hangingPunct="1">
              <a:lnSpc>
                <a:spcPct val="90000"/>
              </a:lnSpc>
            </a:pPr>
            <a:r>
              <a:rPr lang="en-US" sz="2400" dirty="0"/>
              <a:t>Communication</a:t>
            </a:r>
          </a:p>
          <a:p>
            <a:pPr lvl="1" eaLnBrk="1" hangingPunct="1">
              <a:lnSpc>
                <a:spcPct val="90000"/>
              </a:lnSpc>
            </a:pPr>
            <a:r>
              <a:rPr lang="en-US" sz="2400" dirty="0"/>
              <a:t>Preparation</a:t>
            </a:r>
          </a:p>
          <a:p>
            <a:pPr eaLnBrk="1" hangingPunct="1">
              <a:lnSpc>
                <a:spcPct val="90000"/>
              </a:lnSpc>
            </a:pPr>
            <a:r>
              <a:rPr lang="en-US" sz="2400" dirty="0"/>
              <a:t>Zealous Representation</a:t>
            </a:r>
          </a:p>
          <a:p>
            <a:pPr lvl="1" eaLnBrk="1" hangingPunct="1">
              <a:lnSpc>
                <a:spcPct val="90000"/>
              </a:lnSpc>
            </a:pPr>
            <a:r>
              <a:rPr lang="en-US" sz="2400" dirty="0"/>
              <a:t>Protect all rights</a:t>
            </a:r>
          </a:p>
          <a:p>
            <a:pPr lvl="1" eaLnBrk="1" hangingPunct="1">
              <a:lnSpc>
                <a:spcPct val="90000"/>
              </a:lnSpc>
            </a:pPr>
            <a:r>
              <a:rPr lang="en-US" sz="2400" dirty="0"/>
              <a:t>Not prejudice case</a:t>
            </a:r>
          </a:p>
          <a:p>
            <a:pPr lvl="1" eaLnBrk="1" hangingPunct="1">
              <a:lnSpc>
                <a:spcPct val="90000"/>
              </a:lnSpc>
            </a:pPr>
            <a:r>
              <a:rPr lang="en-US" sz="2400" dirty="0"/>
              <a:t>Inform of all decisions</a:t>
            </a:r>
          </a:p>
          <a:p>
            <a:pPr eaLnBrk="1" hangingPunct="1">
              <a:lnSpc>
                <a:spcPct val="90000"/>
              </a:lnSpc>
            </a:pPr>
            <a:r>
              <a:rPr lang="en-US" sz="2400" dirty="0"/>
              <a:t>Unlawful Discrimination/Biased Conduct</a:t>
            </a:r>
          </a:p>
          <a:p>
            <a:pPr lvl="1" eaLnBrk="1" hangingPunct="1">
              <a:lnSpc>
                <a:spcPct val="90000"/>
              </a:lnSpc>
            </a:pPr>
            <a:endParaRPr lang="en-US" sz="2400" dirty="0"/>
          </a:p>
          <a:p>
            <a:pPr lvl="1" eaLnBrk="1" hangingPunct="1">
              <a:lnSpc>
                <a:spcPct val="90000"/>
              </a:lnSpc>
            </a:pPr>
            <a:endParaRPr lang="en-US" sz="2400" dirty="0"/>
          </a:p>
        </p:txBody>
      </p:sp>
    </p:spTree>
    <p:extLst>
      <p:ext uri="{BB962C8B-B14F-4D97-AF65-F5344CB8AC3E}">
        <p14:creationId xmlns:p14="http://schemas.microsoft.com/office/powerpoint/2010/main" val="36525835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6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67">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0322" y="5218734"/>
            <a:ext cx="6512511" cy="1143000"/>
          </a:xfrm>
        </p:spPr>
        <p:txBody>
          <a:bodyPr/>
          <a:lstStyle/>
          <a:p>
            <a:r>
              <a:rPr lang="en-US" dirty="0">
                <a:solidFill>
                  <a:srgbClr val="FF0000"/>
                </a:solidFill>
              </a:rPr>
              <a:t>Goals</a:t>
            </a:r>
          </a:p>
        </p:txBody>
      </p:sp>
      <p:sp>
        <p:nvSpPr>
          <p:cNvPr id="3" name="Content Placeholder 2"/>
          <p:cNvSpPr>
            <a:spLocks noGrp="1"/>
          </p:cNvSpPr>
          <p:nvPr>
            <p:ph idx="4294967295"/>
          </p:nvPr>
        </p:nvSpPr>
        <p:spPr>
          <a:xfrm>
            <a:off x="138745" y="378447"/>
            <a:ext cx="8574088" cy="4840287"/>
          </a:xfrm>
          <a:prstGeom prst="rect">
            <a:avLst/>
          </a:prstGeom>
        </p:spPr>
        <p:txBody>
          <a:bodyPr>
            <a:normAutofit/>
          </a:bodyPr>
          <a:lstStyle/>
          <a:p>
            <a:r>
              <a:rPr lang="en-US" sz="2800" dirty="0"/>
              <a:t>Looking at how culture and language shape our communication and relationship building with clients. </a:t>
            </a:r>
          </a:p>
          <a:p>
            <a:r>
              <a:rPr lang="en-US" sz="2800" dirty="0"/>
              <a:t>Working with interpreters to improve communication</a:t>
            </a:r>
          </a:p>
          <a:p>
            <a:pPr lvl="2"/>
            <a:r>
              <a:rPr lang="en-US" sz="2200" dirty="0"/>
              <a:t>Interpretation process</a:t>
            </a:r>
          </a:p>
          <a:p>
            <a:pPr lvl="2"/>
            <a:r>
              <a:rPr lang="en-US" sz="2200" dirty="0"/>
              <a:t>Interpreter’s role</a:t>
            </a:r>
          </a:p>
          <a:p>
            <a:pPr lvl="2"/>
            <a:r>
              <a:rPr lang="en-US" sz="2200" dirty="0"/>
              <a:t>Lawyer’s shape the process</a:t>
            </a:r>
            <a:endParaRPr lang="en-US" sz="2800" dirty="0"/>
          </a:p>
        </p:txBody>
      </p:sp>
    </p:spTree>
    <p:extLst>
      <p:ext uri="{BB962C8B-B14F-4D97-AF65-F5344CB8AC3E}">
        <p14:creationId xmlns:p14="http://schemas.microsoft.com/office/powerpoint/2010/main" val="3092267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defRPr/>
            </a:pPr>
            <a:r>
              <a:rPr lang="en-US" dirty="0">
                <a:latin typeface="Garamond" charset="0"/>
                <a:ea typeface="ＭＳ Ｐゴシック" charset="0"/>
                <a:cs typeface="ＭＳ Ｐゴシック" charset="0"/>
              </a:rPr>
              <a:t>Impact of LEP</a:t>
            </a:r>
          </a:p>
        </p:txBody>
      </p:sp>
      <p:sp>
        <p:nvSpPr>
          <p:cNvPr id="23555" name="Content Placeholder 2"/>
          <p:cNvSpPr>
            <a:spLocks noGrp="1"/>
          </p:cNvSpPr>
          <p:nvPr>
            <p:ph idx="4294967295"/>
          </p:nvPr>
        </p:nvSpPr>
        <p:spPr>
          <a:xfrm>
            <a:off x="188912" y="178060"/>
            <a:ext cx="8955088" cy="4840287"/>
          </a:xfrm>
          <a:prstGeom prst="rect">
            <a:avLst/>
          </a:prstGeom>
        </p:spPr>
        <p:txBody>
          <a:bodyPr/>
          <a:lstStyle/>
          <a:p>
            <a:pPr eaLnBrk="1" hangingPunct="1">
              <a:defRPr/>
            </a:pPr>
            <a:r>
              <a:rPr lang="en-US" sz="2800" dirty="0">
                <a:latin typeface="Garamond" charset="0"/>
                <a:ea typeface="ＭＳ Ｐゴシック" charset="0"/>
                <a:cs typeface="ＭＳ Ｐゴシック" charset="0"/>
              </a:rPr>
              <a:t>Group of Two. One speaker, One listener.</a:t>
            </a:r>
          </a:p>
          <a:p>
            <a:pPr eaLnBrk="1" hangingPunct="1">
              <a:defRPr/>
            </a:pPr>
            <a:r>
              <a:rPr lang="en-US" sz="2800" dirty="0">
                <a:latin typeface="Garamond" charset="0"/>
                <a:ea typeface="ＭＳ Ｐゴシック" charset="0"/>
                <a:cs typeface="ＭＳ Ｐゴシック" charset="0"/>
              </a:rPr>
              <a:t>Think of an event that happened within the last few days.</a:t>
            </a:r>
          </a:p>
          <a:p>
            <a:pPr eaLnBrk="1" hangingPunct="1">
              <a:defRPr/>
            </a:pPr>
            <a:r>
              <a:rPr lang="en-US" sz="2800" dirty="0">
                <a:latin typeface="Garamond" charset="0"/>
                <a:ea typeface="ＭＳ Ｐゴシック" charset="0"/>
                <a:cs typeface="ＭＳ Ｐゴシック" charset="0"/>
              </a:rPr>
              <a:t>Tell the story of the event in the present tense – as if it is happening now.</a:t>
            </a:r>
          </a:p>
          <a:p>
            <a:pPr lvl="1" eaLnBrk="1" hangingPunct="1">
              <a:defRPr/>
            </a:pPr>
            <a:r>
              <a:rPr lang="en-US" sz="2400" dirty="0">
                <a:latin typeface="Garamond" charset="0"/>
                <a:ea typeface="ＭＳ Ｐゴシック" charset="0"/>
              </a:rPr>
              <a:t>Assume I went to a street fair on Sunday and ran into an old friend and purchased some wrapping paper.</a:t>
            </a:r>
          </a:p>
          <a:p>
            <a:pPr lvl="1" eaLnBrk="1" hangingPunct="1">
              <a:defRPr/>
            </a:pPr>
            <a:r>
              <a:rPr lang="ja-JP" altLang="en-US" sz="2400" dirty="0">
                <a:latin typeface="Garamond" charset="0"/>
                <a:ea typeface="ＭＳ Ｐゴシック" charset="0"/>
              </a:rPr>
              <a:t>“</a:t>
            </a:r>
            <a:r>
              <a:rPr lang="en-US" sz="2400" dirty="0">
                <a:latin typeface="Garamond" charset="0"/>
                <a:ea typeface="ＭＳ Ｐゴシック" charset="0"/>
              </a:rPr>
              <a:t>On Sunday, I go to street fair; I meet my old friend George, we go to school together. I buy…</a:t>
            </a:r>
            <a:endParaRPr lang="en-US" dirty="0">
              <a:latin typeface="Garamond" charset="0"/>
              <a:ea typeface="ＭＳ Ｐゴシック" charset="0"/>
            </a:endParaRPr>
          </a:p>
        </p:txBody>
      </p:sp>
    </p:spTree>
    <p:extLst>
      <p:ext uri="{BB962C8B-B14F-4D97-AF65-F5344CB8AC3E}">
        <p14:creationId xmlns:p14="http://schemas.microsoft.com/office/powerpoint/2010/main" val="1724431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br>
              <a:rPr lang="en-US" sz="3200">
                <a:latin typeface="Garamond" charset="0"/>
                <a:ea typeface="ＭＳ Ｐゴシック" charset="0"/>
                <a:cs typeface="ＭＳ Ｐゴシック" charset="0"/>
              </a:rPr>
            </a:br>
            <a:r>
              <a:rPr lang="en-US" sz="3200">
                <a:latin typeface="Garamond" charset="0"/>
                <a:ea typeface="ＭＳ Ｐゴシック" charset="0"/>
                <a:cs typeface="ＭＳ Ｐゴシック" charset="0"/>
              </a:rPr>
              <a:t>Who Needs an Interpreter?</a:t>
            </a:r>
          </a:p>
        </p:txBody>
      </p:sp>
      <p:sp>
        <p:nvSpPr>
          <p:cNvPr id="18435" name="Rectangle 3"/>
          <p:cNvSpPr>
            <a:spLocks noGrp="1" noChangeArrowheads="1"/>
          </p:cNvSpPr>
          <p:nvPr>
            <p:ph type="body" idx="4294967295"/>
          </p:nvPr>
        </p:nvSpPr>
        <p:spPr>
          <a:xfrm>
            <a:off x="188912" y="292021"/>
            <a:ext cx="8955088" cy="4611687"/>
          </a:xfrm>
          <a:prstGeom prst="rect">
            <a:avLst/>
          </a:prstGeom>
        </p:spPr>
        <p:txBody>
          <a:bodyPr/>
          <a:lstStyle/>
          <a:p>
            <a:pPr eaLnBrk="1" hangingPunct="1">
              <a:spcAft>
                <a:spcPts val="600"/>
              </a:spcAft>
              <a:defRPr/>
            </a:pPr>
            <a:r>
              <a:rPr lang="en-US" sz="2800" dirty="0">
                <a:latin typeface="Garamond" charset="0"/>
                <a:ea typeface="ＭＳ Ｐゴシック" charset="0"/>
                <a:cs typeface="ＭＳ Ｐゴシック" charset="0"/>
              </a:rPr>
              <a:t>Attorney or party asks for one  OR</a:t>
            </a:r>
          </a:p>
          <a:p>
            <a:pPr eaLnBrk="1" hangingPunct="1">
              <a:spcAft>
                <a:spcPts val="600"/>
              </a:spcAft>
              <a:defRPr/>
            </a:pPr>
            <a:r>
              <a:rPr lang="en-US" sz="2800" dirty="0">
                <a:latin typeface="Garamond" charset="0"/>
                <a:ea typeface="ＭＳ Ｐゴシック" charset="0"/>
                <a:cs typeface="ＭＳ Ｐゴシック" charset="0"/>
              </a:rPr>
              <a:t>LEP  </a:t>
            </a:r>
            <a:r>
              <a:rPr lang="ja-JP" altLang="en-US" sz="2800" dirty="0">
                <a:latin typeface="Garamond" charset="0"/>
                <a:ea typeface="ＭＳ Ｐゴシック" charset="0"/>
                <a:cs typeface="ＭＳ Ｐゴシック" charset="0"/>
              </a:rPr>
              <a:t>“</a:t>
            </a:r>
            <a:r>
              <a:rPr lang="en-US" sz="2800" dirty="0">
                <a:latin typeface="Garamond" charset="0"/>
                <a:ea typeface="ＭＳ Ｐゴシック" charset="0"/>
                <a:cs typeface="ＭＳ Ｐゴシック" charset="0"/>
              </a:rPr>
              <a:t>limited English proficiency</a:t>
            </a:r>
            <a:r>
              <a:rPr lang="ja-JP" altLang="en-US" sz="2800" dirty="0">
                <a:latin typeface="Garamond" charset="0"/>
                <a:ea typeface="ＭＳ Ｐゴシック" charset="0"/>
                <a:cs typeface="ＭＳ Ｐゴシック" charset="0"/>
              </a:rPr>
              <a:t>”</a:t>
            </a:r>
            <a:endParaRPr lang="en-US" sz="2800" dirty="0">
              <a:latin typeface="Garamond" charset="0"/>
              <a:ea typeface="ＭＳ Ｐゴシック" charset="0"/>
              <a:cs typeface="ＭＳ Ｐゴシック" charset="0"/>
            </a:endParaRPr>
          </a:p>
          <a:p>
            <a:pPr lvl="1">
              <a:spcAft>
                <a:spcPts val="600"/>
              </a:spcAft>
              <a:defRPr/>
            </a:pPr>
            <a:r>
              <a:rPr lang="en-US" sz="2800" dirty="0">
                <a:latin typeface="Garamond" charset="0"/>
                <a:ea typeface="ＭＳ Ｐゴシック" charset="0"/>
                <a:cs typeface="ＭＳ Ｐゴシック" charset="0"/>
              </a:rPr>
              <a:t>Grammar and Syntax</a:t>
            </a:r>
          </a:p>
          <a:p>
            <a:pPr lvl="1">
              <a:spcAft>
                <a:spcPts val="600"/>
              </a:spcAft>
              <a:defRPr/>
            </a:pPr>
            <a:r>
              <a:rPr lang="en-US" sz="2800" dirty="0">
                <a:latin typeface="Garamond" charset="0"/>
                <a:ea typeface="ＭＳ Ｐゴシック" charset="0"/>
                <a:cs typeface="ＭＳ Ｐゴシック" charset="0"/>
              </a:rPr>
              <a:t>Emotional content/lean stories</a:t>
            </a:r>
          </a:p>
          <a:p>
            <a:pPr eaLnBrk="1" hangingPunct="1">
              <a:spcAft>
                <a:spcPts val="600"/>
              </a:spcAft>
              <a:defRPr/>
            </a:pPr>
            <a:r>
              <a:rPr lang="en-US" sz="2800" dirty="0">
                <a:latin typeface="Garamond" charset="0"/>
                <a:ea typeface="ＭＳ Ｐゴシック" charset="0"/>
                <a:cs typeface="ＭＳ Ｐゴシック" charset="0"/>
              </a:rPr>
              <a:t>Conversational vs. Courtroom English</a:t>
            </a:r>
          </a:p>
          <a:p>
            <a:pPr eaLnBrk="1" hangingPunct="1">
              <a:spcAft>
                <a:spcPts val="600"/>
              </a:spcAft>
              <a:defRPr/>
            </a:pPr>
            <a:r>
              <a:rPr lang="en-US" sz="2800" dirty="0">
                <a:latin typeface="Garamond" charset="0"/>
                <a:ea typeface="ＭＳ Ｐゴシック" charset="0"/>
                <a:cs typeface="ＭＳ Ｐゴシック" charset="0"/>
              </a:rPr>
              <a:t>Recognize Effect of Stress on Capacity</a:t>
            </a:r>
          </a:p>
          <a:p>
            <a:pPr eaLnBrk="1" hangingPunct="1">
              <a:defRPr/>
            </a:pPr>
            <a:endParaRPr lang="en-US" dirty="0">
              <a:latin typeface="Garamond" charset="0"/>
              <a:ea typeface="ＭＳ Ｐゴシック" charset="0"/>
              <a:cs typeface="ＭＳ Ｐゴシック" charset="0"/>
            </a:endParaRPr>
          </a:p>
        </p:txBody>
      </p:sp>
    </p:spTree>
    <p:extLst>
      <p:ext uri="{BB962C8B-B14F-4D97-AF65-F5344CB8AC3E}">
        <p14:creationId xmlns:p14="http://schemas.microsoft.com/office/powerpoint/2010/main" val="243080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dirty="0">
                <a:latin typeface="Garamond" charset="0"/>
                <a:ea typeface="ＭＳ Ｐゴシック" charset="0"/>
                <a:cs typeface="ＭＳ Ｐゴシック" charset="0"/>
              </a:rPr>
              <a:t>Who Is Competent to Interpret/Lawyer in Another Language?</a:t>
            </a:r>
          </a:p>
        </p:txBody>
      </p:sp>
      <p:sp>
        <p:nvSpPr>
          <p:cNvPr id="27651" name="Rectangle 3"/>
          <p:cNvSpPr>
            <a:spLocks noGrp="1" noChangeArrowheads="1"/>
          </p:cNvSpPr>
          <p:nvPr>
            <p:ph type="body" idx="4294967295"/>
          </p:nvPr>
        </p:nvSpPr>
        <p:spPr>
          <a:xfrm>
            <a:off x="273560" y="257368"/>
            <a:ext cx="8193088" cy="4114800"/>
          </a:xfrm>
          <a:prstGeom prst="rect">
            <a:avLst/>
          </a:prstGeom>
        </p:spPr>
        <p:txBody>
          <a:bodyPr/>
          <a:lstStyle/>
          <a:p>
            <a:pPr eaLnBrk="1" hangingPunct="1">
              <a:defRPr/>
            </a:pPr>
            <a:r>
              <a:rPr lang="en-US" sz="3200" dirty="0">
                <a:ea typeface="ＭＳ Ｐゴシック" charset="0"/>
                <a:cs typeface="ＭＳ Ｐゴシック" charset="0"/>
              </a:rPr>
              <a:t>Back to Dyad</a:t>
            </a:r>
          </a:p>
          <a:p>
            <a:pPr eaLnBrk="1" hangingPunct="1">
              <a:defRPr/>
            </a:pPr>
            <a:r>
              <a:rPr lang="en-US" sz="3200" dirty="0">
                <a:ea typeface="ＭＳ Ｐゴシック" charset="0"/>
                <a:cs typeface="ＭＳ Ｐゴシック" charset="0"/>
              </a:rPr>
              <a:t>Select One to be Interpreter</a:t>
            </a:r>
          </a:p>
          <a:p>
            <a:pPr eaLnBrk="1" hangingPunct="1">
              <a:defRPr/>
            </a:pPr>
            <a:r>
              <a:rPr lang="en-US" sz="3200" dirty="0">
                <a:ea typeface="ＭＳ Ｐゴシック" charset="0"/>
                <a:cs typeface="ＭＳ Ｐゴシック" charset="0"/>
              </a:rPr>
              <a:t>Other One is the Listener</a:t>
            </a:r>
          </a:p>
          <a:p>
            <a:pPr eaLnBrk="1" hangingPunct="1">
              <a:defRPr/>
            </a:pPr>
            <a:r>
              <a:rPr lang="en-US" sz="3200" dirty="0">
                <a:ea typeface="ＭＳ Ｐゴシック" charset="0"/>
                <a:cs typeface="ＭＳ Ｐゴシック" charset="0"/>
              </a:rPr>
              <a:t>Interpreter repeat everything you hear in English/Other language</a:t>
            </a:r>
          </a:p>
        </p:txBody>
      </p:sp>
    </p:spTree>
    <p:extLst>
      <p:ext uri="{BB962C8B-B14F-4D97-AF65-F5344CB8AC3E}">
        <p14:creationId xmlns:p14="http://schemas.microsoft.com/office/powerpoint/2010/main" val="399734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sz="4000" dirty="0">
                <a:solidFill>
                  <a:srgbClr val="FF0000"/>
                </a:solidFill>
                <a:latin typeface="Garamond" charset="0"/>
                <a:ea typeface="ＭＳ Ｐゴシック" charset="0"/>
                <a:cs typeface="ＭＳ Ｐゴシック" charset="0"/>
              </a:rPr>
              <a:t>Difficulties In Interpretation/translation</a:t>
            </a:r>
          </a:p>
        </p:txBody>
      </p:sp>
      <p:sp>
        <p:nvSpPr>
          <p:cNvPr id="21507" name="Rectangle 3"/>
          <p:cNvSpPr>
            <a:spLocks noGrp="1" noChangeArrowheads="1"/>
          </p:cNvSpPr>
          <p:nvPr>
            <p:ph type="body" idx="4294967295"/>
          </p:nvPr>
        </p:nvSpPr>
        <p:spPr>
          <a:xfrm>
            <a:off x="381000" y="455805"/>
            <a:ext cx="8229600" cy="3916363"/>
          </a:xfrm>
          <a:prstGeom prst="rect">
            <a:avLst/>
          </a:prstGeom>
        </p:spPr>
        <p:txBody>
          <a:bodyPr/>
          <a:lstStyle/>
          <a:p>
            <a:pPr eaLnBrk="1" hangingPunct="1">
              <a:defRPr/>
            </a:pPr>
            <a:r>
              <a:rPr lang="en-US" dirty="0">
                <a:latin typeface="Garamond" charset="0"/>
                <a:ea typeface="ＭＳ Ｐゴシック" charset="0"/>
                <a:cs typeface="ＭＳ Ｐゴシック" charset="0"/>
              </a:rPr>
              <a:t>Challenging Cognitive Tasks</a:t>
            </a:r>
          </a:p>
          <a:p>
            <a:pPr eaLnBrk="1" hangingPunct="1">
              <a:defRPr/>
            </a:pPr>
            <a:r>
              <a:rPr lang="en-US" dirty="0">
                <a:latin typeface="Garamond" charset="0"/>
                <a:ea typeface="ＭＳ Ｐゴシック" charset="0"/>
                <a:cs typeface="ＭＳ Ｐゴシック" charset="0"/>
              </a:rPr>
              <a:t>Dialects – mutually intelligible where same word can mean different things</a:t>
            </a:r>
          </a:p>
          <a:p>
            <a:pPr eaLnBrk="1" hangingPunct="1">
              <a:defRPr/>
            </a:pPr>
            <a:r>
              <a:rPr lang="en-US" dirty="0">
                <a:latin typeface="Garamond" charset="0"/>
                <a:ea typeface="ＭＳ Ｐゴシック" charset="0"/>
                <a:cs typeface="ＭＳ Ｐゴシック" charset="0"/>
              </a:rPr>
              <a:t>Context - Meaning derived from culture </a:t>
            </a:r>
          </a:p>
          <a:p>
            <a:pPr eaLnBrk="1" hangingPunct="1">
              <a:defRPr/>
            </a:pPr>
            <a:r>
              <a:rPr lang="en-US" dirty="0">
                <a:latin typeface="Garamond" charset="0"/>
                <a:ea typeface="ＭＳ Ｐゴシック" charset="0"/>
                <a:cs typeface="ＭＳ Ｐゴシック" charset="0"/>
              </a:rPr>
              <a:t>Idiom – phrases have meaning</a:t>
            </a:r>
          </a:p>
          <a:p>
            <a:pPr eaLnBrk="1" hangingPunct="1">
              <a:defRPr/>
            </a:pPr>
            <a:r>
              <a:rPr lang="en-US" dirty="0">
                <a:latin typeface="Garamond" charset="0"/>
                <a:ea typeface="ＭＳ Ｐゴシック" charset="0"/>
                <a:cs typeface="ＭＳ Ｐゴシック" charset="0"/>
              </a:rPr>
              <a:t>Domain Specific – language learned in context</a:t>
            </a:r>
          </a:p>
          <a:p>
            <a:pPr eaLnBrk="1" hangingPunct="1">
              <a:defRPr/>
            </a:pPr>
            <a:r>
              <a:rPr lang="en-US" dirty="0">
                <a:latin typeface="Garamond" charset="0"/>
                <a:ea typeface="ＭＳ Ｐゴシック" charset="0"/>
                <a:cs typeface="ＭＳ Ｐゴシック" charset="0"/>
              </a:rPr>
              <a:t>Register – formality of expression</a:t>
            </a:r>
          </a:p>
        </p:txBody>
      </p:sp>
    </p:spTree>
    <p:extLst>
      <p:ext uri="{BB962C8B-B14F-4D97-AF65-F5344CB8AC3E}">
        <p14:creationId xmlns:p14="http://schemas.microsoft.com/office/powerpoint/2010/main" val="146552043"/>
      </p:ext>
    </p:extLst>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2150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590800"/>
            <a:ext cx="9144000"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Title 2"/>
          <p:cNvSpPr>
            <a:spLocks noGrp="1"/>
          </p:cNvSpPr>
          <p:nvPr>
            <p:ph type="title"/>
          </p:nvPr>
        </p:nvSpPr>
        <p:spPr/>
        <p:txBody>
          <a:bodyPr/>
          <a:lstStyle/>
          <a:p>
            <a:pPr>
              <a:defRPr/>
            </a:pPr>
            <a:r>
              <a:rPr lang="en-US" dirty="0">
                <a:solidFill>
                  <a:srgbClr val="FF0000"/>
                </a:solidFill>
                <a:latin typeface="Garamond" charset="0"/>
                <a:ea typeface="ＭＳ Ｐゴシック" charset="0"/>
                <a:cs typeface="ＭＳ Ｐゴシック" charset="0"/>
              </a:rPr>
              <a:t>Misunderstanding/Mistakes</a:t>
            </a:r>
          </a:p>
        </p:txBody>
      </p:sp>
      <p:sp>
        <p:nvSpPr>
          <p:cNvPr id="29700" name="Content Placeholder 3"/>
          <p:cNvSpPr>
            <a:spLocks noGrp="1"/>
          </p:cNvSpPr>
          <p:nvPr>
            <p:ph idx="4294967295"/>
          </p:nvPr>
        </p:nvSpPr>
        <p:spPr>
          <a:xfrm>
            <a:off x="457200" y="-222329"/>
            <a:ext cx="8229600" cy="4495800"/>
          </a:xfrm>
          <a:prstGeom prst="rect">
            <a:avLst/>
          </a:prstGeom>
        </p:spPr>
        <p:txBody>
          <a:bodyPr/>
          <a:lstStyle/>
          <a:p>
            <a:pPr>
              <a:defRPr/>
            </a:pPr>
            <a:endParaRPr lang="en-US" dirty="0">
              <a:latin typeface="Garamond" charset="0"/>
              <a:ea typeface="ＭＳ Ｐゴシック" charset="0"/>
              <a:cs typeface="ＭＳ Ｐゴシック" charset="0"/>
            </a:endParaRPr>
          </a:p>
        </p:txBody>
      </p:sp>
    </p:spTree>
    <p:extLst>
      <p:ext uri="{BB962C8B-B14F-4D97-AF65-F5344CB8AC3E}">
        <p14:creationId xmlns:p14="http://schemas.microsoft.com/office/powerpoint/2010/main" val="700362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81729" y="5186174"/>
            <a:ext cx="6512511" cy="1143000"/>
          </a:xfrm>
        </p:spPr>
        <p:txBody>
          <a:bodyPr/>
          <a:lstStyle/>
          <a:p>
            <a:pPr eaLnBrk="1" hangingPunct="1">
              <a:defRPr/>
            </a:pPr>
            <a:r>
              <a:rPr lang="en-US" dirty="0">
                <a:solidFill>
                  <a:srgbClr val="FF0000"/>
                </a:solidFill>
                <a:latin typeface="Garamond" charset="0"/>
                <a:ea typeface="ＭＳ Ｐゴシック" charset="0"/>
                <a:cs typeface="ＭＳ Ｐゴシック" charset="0"/>
              </a:rPr>
              <a:t>Who Is Qualified?</a:t>
            </a:r>
          </a:p>
        </p:txBody>
      </p:sp>
      <p:sp>
        <p:nvSpPr>
          <p:cNvPr id="23555" name="Rectangle 3"/>
          <p:cNvSpPr>
            <a:spLocks noGrp="1" noChangeArrowheads="1"/>
          </p:cNvSpPr>
          <p:nvPr>
            <p:ph type="body" idx="4294967295"/>
          </p:nvPr>
        </p:nvSpPr>
        <p:spPr>
          <a:xfrm>
            <a:off x="239013" y="192926"/>
            <a:ext cx="8229600" cy="4495800"/>
          </a:xfrm>
          <a:prstGeom prst="rect">
            <a:avLst/>
          </a:prstGeom>
        </p:spPr>
        <p:txBody>
          <a:bodyPr>
            <a:normAutofit lnSpcReduction="10000"/>
          </a:bodyPr>
          <a:lstStyle/>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Understand legal terms </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Interpret these terms into foreign language</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Need to know the 2 legal languages – where legal systems may not be the same.</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Ability to manipulate dialect, different educational levels and registers</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Cultural familiarity</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Skills of memory and quickness</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Disinterested in the proceeding</a:t>
            </a:r>
          </a:p>
          <a:p>
            <a:pPr eaLnBrk="1" hangingPunct="1">
              <a:lnSpc>
                <a:spcPct val="90000"/>
              </a:lnSpc>
              <a:buFont typeface="Wingdings" charset="2"/>
              <a:buChar char="ü"/>
              <a:defRPr/>
            </a:pPr>
            <a:r>
              <a:rPr lang="en-US" sz="2800" dirty="0">
                <a:latin typeface="Garamond" charset="0"/>
                <a:ea typeface="ＭＳ Ｐゴシック" charset="0"/>
                <a:cs typeface="ＭＳ Ｐゴシック" charset="0"/>
              </a:rPr>
              <a:t>Trained in ethics</a:t>
            </a:r>
          </a:p>
          <a:p>
            <a:pPr eaLnBrk="1" hangingPunct="1">
              <a:lnSpc>
                <a:spcPct val="90000"/>
              </a:lnSpc>
              <a:buFont typeface="Wingdings" charset="2"/>
              <a:buChar char="ü"/>
              <a:defRPr/>
            </a:pPr>
            <a:endParaRPr lang="en-US" sz="2800" dirty="0">
              <a:latin typeface="Garamond" charset="0"/>
              <a:ea typeface="ＭＳ Ｐゴシック" charset="0"/>
              <a:cs typeface="ＭＳ Ｐゴシック" charset="0"/>
            </a:endParaRPr>
          </a:p>
        </p:txBody>
      </p:sp>
    </p:spTree>
    <p:extLst>
      <p:ext uri="{BB962C8B-B14F-4D97-AF65-F5344CB8AC3E}">
        <p14:creationId xmlns:p14="http://schemas.microsoft.com/office/powerpoint/2010/main" val="27276456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631489" y="4783706"/>
            <a:ext cx="6512511" cy="1143000"/>
          </a:xfrm>
        </p:spPr>
        <p:txBody>
          <a:bodyPr/>
          <a:lstStyle/>
          <a:p>
            <a:pPr eaLnBrk="1" hangingPunct="1"/>
            <a:r>
              <a:rPr lang="en-US" dirty="0">
                <a:solidFill>
                  <a:srgbClr val="FF0000"/>
                </a:solidFill>
              </a:rPr>
              <a:t>Prep With Interpreter</a:t>
            </a:r>
          </a:p>
        </p:txBody>
      </p:sp>
      <p:sp>
        <p:nvSpPr>
          <p:cNvPr id="28675" name="Rectangle 3"/>
          <p:cNvSpPr>
            <a:spLocks noGrp="1" noChangeArrowheads="1"/>
          </p:cNvSpPr>
          <p:nvPr>
            <p:ph type="body" idx="4294967295"/>
          </p:nvPr>
        </p:nvSpPr>
        <p:spPr>
          <a:xfrm>
            <a:off x="188912" y="176374"/>
            <a:ext cx="8955088" cy="4468135"/>
          </a:xfrm>
          <a:prstGeom prst="rect">
            <a:avLst/>
          </a:prstGeom>
        </p:spPr>
        <p:txBody>
          <a:bodyPr/>
          <a:lstStyle/>
          <a:p>
            <a:pPr eaLnBrk="1" hangingPunct="1">
              <a:lnSpc>
                <a:spcPct val="90000"/>
              </a:lnSpc>
            </a:pPr>
            <a:r>
              <a:rPr lang="en-US" sz="2800" dirty="0"/>
              <a:t>Qualifications</a:t>
            </a:r>
          </a:p>
          <a:p>
            <a:pPr lvl="1" eaLnBrk="1" hangingPunct="1">
              <a:lnSpc>
                <a:spcPct val="90000"/>
              </a:lnSpc>
            </a:pPr>
            <a:r>
              <a:rPr lang="en-US" sz="2400" dirty="0"/>
              <a:t>Language knowledge &amp; experience</a:t>
            </a:r>
          </a:p>
          <a:p>
            <a:pPr eaLnBrk="1" hangingPunct="1">
              <a:lnSpc>
                <a:spcPct val="90000"/>
              </a:lnSpc>
            </a:pPr>
            <a:r>
              <a:rPr lang="en-US" sz="2800" dirty="0"/>
              <a:t>Role &amp; Expectations: Negotiated</a:t>
            </a:r>
          </a:p>
          <a:p>
            <a:pPr lvl="1" eaLnBrk="1" hangingPunct="1">
              <a:lnSpc>
                <a:spcPct val="90000"/>
              </a:lnSpc>
            </a:pPr>
            <a:r>
              <a:rPr lang="en-US" sz="2400" dirty="0"/>
              <a:t>Confidentiality and </a:t>
            </a:r>
            <a:r>
              <a:rPr lang="en-US" sz="2400" dirty="0">
                <a:solidFill>
                  <a:schemeClr val="hlink"/>
                </a:solidFill>
              </a:rPr>
              <a:t>fidelity,</a:t>
            </a:r>
            <a:r>
              <a:rPr lang="en-US" sz="2400" dirty="0"/>
              <a:t> sign contract</a:t>
            </a:r>
          </a:p>
          <a:p>
            <a:pPr eaLnBrk="1" hangingPunct="1">
              <a:lnSpc>
                <a:spcPct val="90000"/>
              </a:lnSpc>
            </a:pPr>
            <a:r>
              <a:rPr lang="en-US" sz="2800" dirty="0"/>
              <a:t>Purpose of Session </a:t>
            </a:r>
          </a:p>
          <a:p>
            <a:pPr eaLnBrk="1" hangingPunct="1">
              <a:lnSpc>
                <a:spcPct val="90000"/>
              </a:lnSpc>
            </a:pPr>
            <a:r>
              <a:rPr lang="en-US" sz="2800" dirty="0"/>
              <a:t>Plan to Avoid common pitfalls</a:t>
            </a:r>
          </a:p>
          <a:p>
            <a:pPr eaLnBrk="1" hangingPunct="1">
              <a:lnSpc>
                <a:spcPct val="90000"/>
              </a:lnSpc>
            </a:pPr>
            <a:r>
              <a:rPr lang="en-US" sz="2800" dirty="0">
                <a:solidFill>
                  <a:schemeClr val="hlink"/>
                </a:solidFill>
              </a:rPr>
              <a:t>1st Person not summary</a:t>
            </a:r>
            <a:r>
              <a:rPr lang="en-US" sz="2800" dirty="0"/>
              <a:t> and less confusing</a:t>
            </a:r>
          </a:p>
          <a:p>
            <a:pPr eaLnBrk="1" hangingPunct="1">
              <a:lnSpc>
                <a:spcPct val="90000"/>
              </a:lnSpc>
            </a:pPr>
            <a:r>
              <a:rPr lang="en-US" sz="2800" dirty="0"/>
              <a:t>Challenging  Technical Language </a:t>
            </a:r>
          </a:p>
          <a:p>
            <a:pPr eaLnBrk="1" hangingPunct="1">
              <a:lnSpc>
                <a:spcPct val="90000"/>
              </a:lnSpc>
            </a:pPr>
            <a:r>
              <a:rPr lang="en-US" sz="2800" dirty="0"/>
              <a:t>Take Notes</a:t>
            </a:r>
          </a:p>
          <a:p>
            <a:pPr eaLnBrk="1" hangingPunct="1">
              <a:lnSpc>
                <a:spcPct val="90000"/>
              </a:lnSpc>
            </a:pPr>
            <a:endParaRPr lang="en-US" sz="2800" dirty="0"/>
          </a:p>
          <a:p>
            <a:pPr eaLnBrk="1" hangingPunct="1">
              <a:lnSpc>
                <a:spcPct val="90000"/>
              </a:lnSpc>
            </a:pPr>
            <a:endParaRPr lang="en-US" sz="2800" dirty="0"/>
          </a:p>
        </p:txBody>
      </p:sp>
    </p:spTree>
    <p:extLst>
      <p:ext uri="{BB962C8B-B14F-4D97-AF65-F5344CB8AC3E}">
        <p14:creationId xmlns:p14="http://schemas.microsoft.com/office/powerpoint/2010/main" val="2548320352"/>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pitchFamily="-112"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pstream">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411</TotalTime>
  <Words>1578</Words>
  <Application>Microsoft Office PowerPoint</Application>
  <PresentationFormat>On-screen Show (4:3)</PresentationFormat>
  <Paragraphs>169</Paragraphs>
  <Slides>14</Slides>
  <Notes>14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ＭＳ Ｐゴシック</vt:lpstr>
      <vt:lpstr>Arial</vt:lpstr>
      <vt:lpstr>Calibri</vt:lpstr>
      <vt:lpstr>Garamond</vt:lpstr>
      <vt:lpstr>Georgia</vt:lpstr>
      <vt:lpstr>Tahoma</vt:lpstr>
      <vt:lpstr>Trebuchet MS</vt:lpstr>
      <vt:lpstr>Wingdings</vt:lpstr>
      <vt:lpstr>Blends</vt:lpstr>
      <vt:lpstr>1_Slipstream</vt:lpstr>
      <vt:lpstr>Working With Interpreters</vt:lpstr>
      <vt:lpstr>Goals</vt:lpstr>
      <vt:lpstr>Impact of LEP</vt:lpstr>
      <vt:lpstr> Who Needs an Interpreter?</vt:lpstr>
      <vt:lpstr>Who Is Competent to Interpret/Lawyer in Another Language?</vt:lpstr>
      <vt:lpstr>Difficulties In Interpretation/translation</vt:lpstr>
      <vt:lpstr>Misunderstanding/Mistakes</vt:lpstr>
      <vt:lpstr>Who Is Qualified?</vt:lpstr>
      <vt:lpstr>Prep With Interpreter</vt:lpstr>
      <vt:lpstr>PowerPoint Presentation</vt:lpstr>
      <vt:lpstr> Red Flags-problems Indicated</vt:lpstr>
      <vt:lpstr>Red Flags</vt:lpstr>
      <vt:lpstr>Process</vt:lpstr>
      <vt:lpstr>Ethical Concerns</vt:lpstr>
    </vt:vector>
  </TitlesOfParts>
  <Company>CUNY School of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bryant</dc:creator>
  <cp:lastModifiedBy>Guerby Noel</cp:lastModifiedBy>
  <cp:revision>26</cp:revision>
  <cp:lastPrinted>2015-03-12T19:49:36Z</cp:lastPrinted>
  <dcterms:created xsi:type="dcterms:W3CDTF">2014-09-22T17:05:13Z</dcterms:created>
  <dcterms:modified xsi:type="dcterms:W3CDTF">2024-05-07T12:26:54Z</dcterms:modified>
</cp:coreProperties>
</file>