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60" r:id="rId4"/>
    <p:sldId id="261" r:id="rId5"/>
    <p:sldId id="259" r:id="rId6"/>
    <p:sldId id="273" r:id="rId7"/>
    <p:sldId id="275" r:id="rId8"/>
    <p:sldId id="274" r:id="rId9"/>
    <p:sldId id="268" r:id="rId10"/>
    <p:sldId id="263" r:id="rId11"/>
    <p:sldId id="266" r:id="rId12"/>
    <p:sldId id="265" r:id="rId13"/>
    <p:sldId id="271" r:id="rId14"/>
    <p:sldId id="269" r:id="rId15"/>
    <p:sldId id="27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19" autoAdjust="0"/>
  </p:normalViewPr>
  <p:slideViewPr>
    <p:cSldViewPr>
      <p:cViewPr varScale="1">
        <p:scale>
          <a:sx n="92" d="100"/>
          <a:sy n="92" d="100"/>
        </p:scale>
        <p:origin x="-214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BCD355-7E81-4B2D-B541-1944474AA79B}" type="datetimeFigureOut">
              <a:rPr lang="en-US" smtClean="0"/>
              <a:t>9/13/2016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766EC9-458E-43E0-876C-BA353C59EF3C}" type="slidenum">
              <a:rPr lang="en-US" smtClean="0"/>
              <a:t>‹#›</a:t>
            </a:fld>
            <a:endParaRPr lang="en-US"/>
          </a:p>
        </p:txBody>
      </p:sp>
    </p:spTree>
    <p:extLst>
      <p:ext uri="{BB962C8B-B14F-4D97-AF65-F5344CB8AC3E}">
        <p14:creationId xmlns:p14="http://schemas.microsoft.com/office/powerpoint/2010/main" val="4217246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Many definitions but they generally</a:t>
            </a:r>
            <a:r>
              <a:rPr lang="en-US" baseline="0" dirty="0" smtClean="0"/>
              <a:t> boil down to this: </a:t>
            </a:r>
            <a:r>
              <a:rPr lang="en-US" sz="1200" b="0" i="0" kern="1200" dirty="0" smtClean="0">
                <a:solidFill>
                  <a:schemeClr val="tx1"/>
                </a:solidFill>
                <a:effectLst/>
                <a:latin typeface="+mn-lt"/>
                <a:ea typeface="+mn-ea"/>
                <a:cs typeface="+mn-cs"/>
              </a:rPr>
              <a:t>Cultural competence is having an awareness of one’s own cultural identity and views about difference, and the ability to learn and build on the varying cultural and community norms of students and their families. It is the ability to understand the within-group differences that make each person</a:t>
            </a:r>
            <a:r>
              <a:rPr lang="en-US" sz="1200" b="0" i="0" kern="1200" baseline="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unique, while celebrating the between-group variations that make our country a tapestry. (National Education Association</a:t>
            </a:r>
            <a:r>
              <a:rPr lang="en-US" sz="1200" b="0" i="0" kern="1200" baseline="0" dirty="0" smtClean="0">
                <a:solidFill>
                  <a:schemeClr val="tx1"/>
                </a:solidFill>
                <a:effectLst/>
                <a:latin typeface="+mn-lt"/>
                <a:ea typeface="+mn-ea"/>
                <a:cs typeface="+mn-cs"/>
              </a:rPr>
              <a:t> and National Center for Cultural Competence)</a:t>
            </a:r>
            <a:endParaRPr lang="en-US" dirty="0" smtClean="0"/>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Everyone has a cultural, ethnic, and/or racial identity that shapes their understanding of the world, and perceptions about others. </a:t>
            </a:r>
            <a:endParaRPr lang="en-US" dirty="0"/>
          </a:p>
        </p:txBody>
      </p:sp>
      <p:sp>
        <p:nvSpPr>
          <p:cNvPr id="4" name="Slide Number Placeholder 3"/>
          <p:cNvSpPr>
            <a:spLocks noGrp="1"/>
          </p:cNvSpPr>
          <p:nvPr>
            <p:ph type="sldNum" sz="quarter" idx="10"/>
          </p:nvPr>
        </p:nvSpPr>
        <p:spPr/>
        <p:txBody>
          <a:bodyPr/>
          <a:lstStyle/>
          <a:p>
            <a:fld id="{2B766EC9-458E-43E0-876C-BA353C59EF3C}" type="slidenum">
              <a:rPr lang="en-US" smtClean="0"/>
              <a:t>2</a:t>
            </a:fld>
            <a:endParaRPr lang="en-US"/>
          </a:p>
        </p:txBody>
      </p:sp>
    </p:spTree>
    <p:extLst>
      <p:ext uri="{BB962C8B-B14F-4D97-AF65-F5344CB8AC3E}">
        <p14:creationId xmlns:p14="http://schemas.microsoft.com/office/powerpoint/2010/main" val="703200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Targeted toward counselors but relevant to attorneys</a:t>
            </a:r>
            <a:r>
              <a:rPr lang="en-US" baseline="0" dirty="0" smtClean="0"/>
              <a:t> and advocates</a:t>
            </a:r>
            <a:endParaRPr lang="en-US" dirty="0" smtClean="0"/>
          </a:p>
          <a:p>
            <a:endParaRPr lang="en-US" dirty="0" smtClean="0"/>
          </a:p>
          <a:p>
            <a:r>
              <a:rPr lang="en-US" dirty="0" smtClean="0"/>
              <a:t>Counselor Self-Awareness – Strive to develop</a:t>
            </a:r>
            <a:r>
              <a:rPr lang="en-US" baseline="0" dirty="0" smtClean="0"/>
              <a:t> self-awareness, so that you may explore attitudes/beliefs, develop knowledge, skills, and action relative to self-awareness and worldview</a:t>
            </a:r>
            <a:endParaRPr lang="en-US" dirty="0" smtClean="0"/>
          </a:p>
          <a:p>
            <a:r>
              <a:rPr lang="en-US" dirty="0" smtClean="0"/>
              <a:t>Client Worldview – Aware,</a:t>
            </a:r>
            <a:r>
              <a:rPr lang="en-US" baseline="0" dirty="0" smtClean="0"/>
              <a:t> knowledgeable, skilled, and action-oriented in understanding clients’ worldviews</a:t>
            </a:r>
            <a:endParaRPr lang="en-US" dirty="0" smtClean="0"/>
          </a:p>
          <a:p>
            <a:r>
              <a:rPr lang="en-US" dirty="0" smtClean="0"/>
              <a:t>Counseling Relationship – Aware, knowledgeable, skilled and action-oriented in understanding how the marginalized</a:t>
            </a:r>
            <a:r>
              <a:rPr lang="en-US" baseline="0" dirty="0" smtClean="0"/>
              <a:t> or privileged statuses of the client and attorney influences the relationship</a:t>
            </a:r>
            <a:endParaRPr lang="en-US" dirty="0" smtClean="0"/>
          </a:p>
          <a:p>
            <a:r>
              <a:rPr lang="en-US" dirty="0" smtClean="0"/>
              <a:t>Counseling and</a:t>
            </a:r>
            <a:r>
              <a:rPr lang="en-US" baseline="0" dirty="0" smtClean="0"/>
              <a:t> Advocacy Interventions – Intervene with, and on behalf of, clients at the intrapersonal, interpersonal, institutional, community, public policy, and international/global levels.</a:t>
            </a:r>
          </a:p>
          <a:p>
            <a:endParaRPr lang="en-US" baseline="0" dirty="0" smtClean="0"/>
          </a:p>
          <a:p>
            <a:r>
              <a:rPr lang="en-US" baseline="0" dirty="0" smtClean="0"/>
              <a:t>Let’s go back to Jose. How can we increase our understanding of Jose’s legal needs, utilizing these skills?</a:t>
            </a:r>
            <a:endParaRPr lang="en-US" dirty="0"/>
          </a:p>
        </p:txBody>
      </p:sp>
      <p:sp>
        <p:nvSpPr>
          <p:cNvPr id="4" name="Slide Number Placeholder 3"/>
          <p:cNvSpPr>
            <a:spLocks noGrp="1"/>
          </p:cNvSpPr>
          <p:nvPr>
            <p:ph type="sldNum" sz="quarter" idx="10"/>
          </p:nvPr>
        </p:nvSpPr>
        <p:spPr/>
        <p:txBody>
          <a:bodyPr/>
          <a:lstStyle/>
          <a:p>
            <a:fld id="{2B766EC9-458E-43E0-876C-BA353C59EF3C}" type="slidenum">
              <a:rPr lang="en-US" smtClean="0"/>
              <a:t>12</a:t>
            </a:fld>
            <a:endParaRPr lang="en-US"/>
          </a:p>
        </p:txBody>
      </p:sp>
    </p:spTree>
    <p:extLst>
      <p:ext uri="{BB962C8B-B14F-4D97-AF65-F5344CB8AC3E}">
        <p14:creationId xmlns:p14="http://schemas.microsoft.com/office/powerpoint/2010/main" val="6527659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American Counseling Association defines it as “the emotional residue of exposure that counselors have from working with people as they are hearing their trauma stories and become witnesses to the pain, fear and terror that trauma survivors have endured.” Different from burnout, which can be improved by change in job or time off</a:t>
            </a:r>
            <a:endParaRPr lang="en-US" dirty="0" smtClean="0"/>
          </a:p>
          <a:p>
            <a:endParaRPr lang="en-US" dirty="0" smtClean="0"/>
          </a:p>
          <a:p>
            <a:r>
              <a:rPr lang="en-US" dirty="0" smtClean="0"/>
              <a:t>Tips:</a:t>
            </a:r>
          </a:p>
          <a:p>
            <a:pPr marL="228600" indent="-228600">
              <a:buAutoNum type="arabicPeriod"/>
            </a:pPr>
            <a:r>
              <a:rPr lang="en-US" dirty="0" smtClean="0"/>
              <a:t>Monitor</a:t>
            </a:r>
            <a:r>
              <a:rPr lang="en-US" baseline="0" dirty="0" smtClean="0"/>
              <a:t> yourself.</a:t>
            </a:r>
          </a:p>
          <a:p>
            <a:pPr marL="228600" indent="-228600">
              <a:buAutoNum type="arabicPeriod"/>
            </a:pPr>
            <a:r>
              <a:rPr lang="en-US" baseline="0" dirty="0" smtClean="0"/>
              <a:t>Take care of yourself.</a:t>
            </a:r>
          </a:p>
          <a:p>
            <a:pPr marL="228600" indent="-228600">
              <a:buAutoNum type="arabicPeriod"/>
            </a:pPr>
            <a:r>
              <a:rPr lang="en-US" baseline="0" dirty="0" smtClean="0"/>
              <a:t>Take time for yourself.</a:t>
            </a:r>
          </a:p>
          <a:p>
            <a:pPr marL="228600" indent="-228600">
              <a:buAutoNum type="arabicPeriod"/>
            </a:pPr>
            <a:r>
              <a:rPr lang="en-US" baseline="0" dirty="0" smtClean="0"/>
              <a:t>Separate yourself.</a:t>
            </a:r>
          </a:p>
          <a:p>
            <a:pPr marL="228600" indent="-228600">
              <a:buAutoNum type="arabicPeriod"/>
            </a:pPr>
            <a:r>
              <a:rPr lang="en-US" baseline="0" dirty="0" smtClean="0"/>
              <a:t>Limit yourself.</a:t>
            </a:r>
          </a:p>
          <a:p>
            <a:pPr marL="228600" indent="-228600">
              <a:buAutoNum type="arabicPeriod"/>
            </a:pPr>
            <a:r>
              <a:rPr lang="en-US" baseline="0" dirty="0" smtClean="0"/>
              <a:t>Help yourself.</a:t>
            </a:r>
          </a:p>
          <a:p>
            <a:pPr marL="228600" indent="-228600">
              <a:buAutoNum type="arabicPeriod"/>
            </a:pPr>
            <a:r>
              <a:rPr lang="en-US" baseline="0" dirty="0" smtClean="0"/>
              <a:t>Be honest with yourself.</a:t>
            </a:r>
          </a:p>
          <a:p>
            <a:pPr marL="228600" indent="-228600">
              <a:buAutoNum type="arabicPeriod"/>
            </a:pPr>
            <a:r>
              <a:rPr lang="en-US" baseline="0" dirty="0" smtClean="0"/>
              <a:t>Empower yourself.</a:t>
            </a:r>
            <a:endParaRPr lang="en-US" dirty="0"/>
          </a:p>
        </p:txBody>
      </p:sp>
      <p:sp>
        <p:nvSpPr>
          <p:cNvPr id="4" name="Slide Number Placeholder 3"/>
          <p:cNvSpPr>
            <a:spLocks noGrp="1"/>
          </p:cNvSpPr>
          <p:nvPr>
            <p:ph type="sldNum" sz="quarter" idx="10"/>
          </p:nvPr>
        </p:nvSpPr>
        <p:spPr/>
        <p:txBody>
          <a:bodyPr/>
          <a:lstStyle/>
          <a:p>
            <a:fld id="{2B766EC9-458E-43E0-876C-BA353C59EF3C}" type="slidenum">
              <a:rPr lang="en-US" smtClean="0"/>
              <a:t>13</a:t>
            </a:fld>
            <a:endParaRPr lang="en-US"/>
          </a:p>
        </p:txBody>
      </p:sp>
    </p:spTree>
    <p:extLst>
      <p:ext uri="{BB962C8B-B14F-4D97-AF65-F5344CB8AC3E}">
        <p14:creationId xmlns:p14="http://schemas.microsoft.com/office/powerpoint/2010/main" val="2617302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Handout form</a:t>
            </a:r>
            <a:r>
              <a:rPr lang="en-US" baseline="0" dirty="0" smtClean="0"/>
              <a:t> and have people spend about 10 minutes seeking out as many “gets” as they can</a:t>
            </a:r>
            <a:endParaRPr lang="en-US" dirty="0"/>
          </a:p>
        </p:txBody>
      </p:sp>
      <p:sp>
        <p:nvSpPr>
          <p:cNvPr id="4" name="Slide Number Placeholder 3"/>
          <p:cNvSpPr>
            <a:spLocks noGrp="1"/>
          </p:cNvSpPr>
          <p:nvPr>
            <p:ph type="sldNum" sz="quarter" idx="10"/>
          </p:nvPr>
        </p:nvSpPr>
        <p:spPr/>
        <p:txBody>
          <a:bodyPr/>
          <a:lstStyle/>
          <a:p>
            <a:fld id="{2B766EC9-458E-43E0-876C-BA353C59EF3C}" type="slidenum">
              <a:rPr lang="en-US" smtClean="0"/>
              <a:t>14</a:t>
            </a:fld>
            <a:endParaRPr lang="en-US"/>
          </a:p>
        </p:txBody>
      </p:sp>
    </p:spTree>
    <p:extLst>
      <p:ext uri="{BB962C8B-B14F-4D97-AF65-F5344CB8AC3E}">
        <p14:creationId xmlns:p14="http://schemas.microsoft.com/office/powerpoint/2010/main" val="564668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Like an</a:t>
            </a:r>
            <a:r>
              <a:rPr lang="en-US" baseline="0" dirty="0" smtClean="0"/>
              <a:t> iceberg, only a small fraction of one’s culture is visible – it is manifested through customs, language, physical appearance, and the events one enjoys. The majority of one’s culture, however, is hidden, visible only through knowledge of the person and his/her background.</a:t>
            </a:r>
            <a:endParaRPr lang="en-US" dirty="0"/>
          </a:p>
        </p:txBody>
      </p:sp>
      <p:sp>
        <p:nvSpPr>
          <p:cNvPr id="4" name="Slide Number Placeholder 3"/>
          <p:cNvSpPr>
            <a:spLocks noGrp="1"/>
          </p:cNvSpPr>
          <p:nvPr>
            <p:ph type="sldNum" sz="quarter" idx="10"/>
          </p:nvPr>
        </p:nvSpPr>
        <p:spPr/>
        <p:txBody>
          <a:bodyPr/>
          <a:lstStyle/>
          <a:p>
            <a:fld id="{2B766EC9-458E-43E0-876C-BA353C59EF3C}" type="slidenum">
              <a:rPr lang="en-US" smtClean="0"/>
              <a:t>3</a:t>
            </a:fld>
            <a:endParaRPr lang="en-US"/>
          </a:p>
        </p:txBody>
      </p:sp>
    </p:spTree>
    <p:extLst>
      <p:ext uri="{BB962C8B-B14F-4D97-AF65-F5344CB8AC3E}">
        <p14:creationId xmlns:p14="http://schemas.microsoft.com/office/powerpoint/2010/main" val="1516349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Spend</a:t>
            </a:r>
            <a:r>
              <a:rPr lang="en-US" baseline="0" dirty="0" smtClean="0"/>
              <a:t> 5 minutes on your list and then 10 minutes with the person next to you, learning about each others cultures</a:t>
            </a:r>
            <a:r>
              <a:rPr lang="en-US" baseline="0" dirty="0" smtClean="0"/>
              <a:t>.</a:t>
            </a:r>
          </a:p>
          <a:p>
            <a:endParaRPr lang="en-US" baseline="0" dirty="0" smtClean="0"/>
          </a:p>
          <a:p>
            <a:r>
              <a:rPr lang="en-US" baseline="0" dirty="0" smtClean="0"/>
              <a:t>Report back some of the things that you learned from your neighbors.</a:t>
            </a:r>
            <a:endParaRPr lang="en-US" dirty="0"/>
          </a:p>
        </p:txBody>
      </p:sp>
      <p:sp>
        <p:nvSpPr>
          <p:cNvPr id="4" name="Slide Number Placeholder 3"/>
          <p:cNvSpPr>
            <a:spLocks noGrp="1"/>
          </p:cNvSpPr>
          <p:nvPr>
            <p:ph type="sldNum" sz="quarter" idx="10"/>
          </p:nvPr>
        </p:nvSpPr>
        <p:spPr/>
        <p:txBody>
          <a:bodyPr/>
          <a:lstStyle/>
          <a:p>
            <a:fld id="{2B766EC9-458E-43E0-876C-BA353C59EF3C}" type="slidenum">
              <a:rPr lang="en-US" smtClean="0"/>
              <a:t>5</a:t>
            </a:fld>
            <a:endParaRPr lang="en-US"/>
          </a:p>
        </p:txBody>
      </p:sp>
    </p:spTree>
    <p:extLst>
      <p:ext uri="{BB962C8B-B14F-4D97-AF65-F5344CB8AC3E}">
        <p14:creationId xmlns:p14="http://schemas.microsoft.com/office/powerpoint/2010/main" val="21642271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Antidotes about cultural misunderstandings</a:t>
            </a:r>
          </a:p>
          <a:p>
            <a:endParaRPr lang="en-US" dirty="0" smtClean="0"/>
          </a:p>
          <a:p>
            <a:r>
              <a:rPr lang="en-US" dirty="0" smtClean="0"/>
              <a:t>Common Mistakes in Working with Diverse Populations:</a:t>
            </a:r>
          </a:p>
          <a:p>
            <a:pPr marL="228600" indent="-228600">
              <a:buAutoNum type="arabicPeriod"/>
            </a:pPr>
            <a:r>
              <a:rPr lang="en-US" baseline="0" dirty="0" smtClean="0"/>
              <a:t>Interrupting interviews because you believe that they person is done speaking when they were just trying to collect their thoughts</a:t>
            </a:r>
          </a:p>
          <a:p>
            <a:pPr marL="228600" indent="-228600">
              <a:buAutoNum type="arabicPeriod"/>
            </a:pPr>
            <a:r>
              <a:rPr lang="en-US" baseline="0" dirty="0" smtClean="0"/>
              <a:t>Viewing a given behavior or statement as evidence of a problem (pathological) when it actually is just an example of a cultural difference; alternatively, believing that a behavior is cultural, when it is the result of individual or systemic factors</a:t>
            </a:r>
          </a:p>
          <a:p>
            <a:pPr marL="228600" indent="-228600">
              <a:buAutoNum type="arabicPeriod"/>
            </a:pPr>
            <a:r>
              <a:rPr lang="en-US" baseline="0" dirty="0" smtClean="0"/>
              <a:t>Using a word/phrase in English or another language in a way that inadvertently offends the person you’re interviewing (or, alternatively, that has no meaning in his/her native language, and you do not explain its meaning)</a:t>
            </a:r>
          </a:p>
          <a:p>
            <a:pPr marL="228600" indent="-228600">
              <a:buAutoNum type="arabicPeriod"/>
            </a:pPr>
            <a:r>
              <a:rPr lang="en-US" baseline="0" dirty="0" smtClean="0"/>
              <a:t>Thinking you understand what your client is saying and acting on that belief, which turns out to be erroneous</a:t>
            </a:r>
          </a:p>
          <a:p>
            <a:pPr marL="228600" indent="-228600">
              <a:buAutoNum type="arabicPeriod"/>
            </a:pPr>
            <a:r>
              <a:rPr lang="en-US" baseline="0" dirty="0" smtClean="0"/>
              <a:t>Failing to accommodate the client’s culture in ways that damage rapport (schedule court dates, etc., on a holiday)</a:t>
            </a:r>
          </a:p>
          <a:p>
            <a:pPr marL="228600" indent="-228600">
              <a:buAutoNum type="arabicPeriod"/>
            </a:pPr>
            <a:r>
              <a:rPr lang="en-US" baseline="0" dirty="0" smtClean="0"/>
              <a:t>Touching people whom you should not touch because of differing cultural beliefs about what such touching means</a:t>
            </a:r>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2B766EC9-458E-43E0-876C-BA353C59EF3C}" type="slidenum">
              <a:rPr lang="en-US" smtClean="0"/>
              <a:t>6</a:t>
            </a:fld>
            <a:endParaRPr lang="en-US"/>
          </a:p>
        </p:txBody>
      </p:sp>
    </p:spTree>
    <p:extLst>
      <p:ext uri="{BB962C8B-B14F-4D97-AF65-F5344CB8AC3E}">
        <p14:creationId xmlns:p14="http://schemas.microsoft.com/office/powerpoint/2010/main" val="2051617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766EC9-458E-43E0-876C-BA353C59EF3C}" type="slidenum">
              <a:rPr lang="en-US" smtClean="0"/>
              <a:t>7</a:t>
            </a:fld>
            <a:endParaRPr lang="en-US"/>
          </a:p>
        </p:txBody>
      </p:sp>
    </p:spTree>
    <p:extLst>
      <p:ext uri="{BB962C8B-B14F-4D97-AF65-F5344CB8AC3E}">
        <p14:creationId xmlns:p14="http://schemas.microsoft.com/office/powerpoint/2010/main" val="5811532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Adopted in 2013</a:t>
            </a:r>
          </a:p>
        </p:txBody>
      </p:sp>
      <p:sp>
        <p:nvSpPr>
          <p:cNvPr id="4" name="Slide Number Placeholder 3"/>
          <p:cNvSpPr>
            <a:spLocks noGrp="1"/>
          </p:cNvSpPr>
          <p:nvPr>
            <p:ph type="sldNum" sz="quarter" idx="10"/>
          </p:nvPr>
        </p:nvSpPr>
        <p:spPr/>
        <p:txBody>
          <a:bodyPr/>
          <a:lstStyle/>
          <a:p>
            <a:fld id="{2B766EC9-458E-43E0-876C-BA353C59EF3C}" type="slidenum">
              <a:rPr lang="en-US" smtClean="0"/>
              <a:t>8</a:t>
            </a:fld>
            <a:endParaRPr lang="en-US"/>
          </a:p>
        </p:txBody>
      </p:sp>
    </p:spTree>
    <p:extLst>
      <p:ext uri="{BB962C8B-B14F-4D97-AF65-F5344CB8AC3E}">
        <p14:creationId xmlns:p14="http://schemas.microsoft.com/office/powerpoint/2010/main" val="34218633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Different Approaches</a:t>
            </a:r>
            <a:r>
              <a:rPr lang="en-US" baseline="0" dirty="0" smtClean="0"/>
              <a:t> Based on Communication:</a:t>
            </a:r>
          </a:p>
          <a:p>
            <a:pPr marL="228600" indent="-228600">
              <a:buAutoNum type="arabicPeriod"/>
            </a:pPr>
            <a:r>
              <a:rPr lang="en-US" baseline="0" dirty="0" smtClean="0"/>
              <a:t>Restating what the client said to ensure understanding</a:t>
            </a:r>
          </a:p>
          <a:p>
            <a:pPr marL="228600" indent="-228600">
              <a:buAutoNum type="arabicPeriod"/>
            </a:pPr>
            <a:r>
              <a:rPr lang="en-US" baseline="0" dirty="0" smtClean="0"/>
              <a:t>Drawing a diagram of the process</a:t>
            </a:r>
          </a:p>
          <a:p>
            <a:pPr marL="228600" indent="-228600">
              <a:buAutoNum type="arabicPeriod"/>
            </a:pPr>
            <a:r>
              <a:rPr lang="en-US" baseline="0" dirty="0" smtClean="0"/>
              <a:t>Discussing timeframes carefully (non-linear understanding)</a:t>
            </a:r>
          </a:p>
          <a:p>
            <a:pPr marL="0" indent="0">
              <a:buNone/>
            </a:pPr>
            <a:endParaRPr lang="en-US" baseline="0" dirty="0" smtClean="0"/>
          </a:p>
          <a:p>
            <a:pPr marL="0" indent="0">
              <a:buNone/>
            </a:pPr>
            <a:r>
              <a:rPr lang="en-US" baseline="0" dirty="0" smtClean="0"/>
              <a:t>Active Listening Skills</a:t>
            </a:r>
          </a:p>
          <a:p>
            <a:pPr marL="228600" indent="-228600">
              <a:buAutoNum type="arabicPeriod"/>
            </a:pPr>
            <a:r>
              <a:rPr lang="en-US" baseline="0" dirty="0" smtClean="0"/>
              <a:t>Listening to client and asking questions to ensure comprehensive understanding</a:t>
            </a:r>
          </a:p>
          <a:p>
            <a:pPr marL="228600" indent="-228600">
              <a:buAutoNum type="arabicPeriod"/>
            </a:pPr>
            <a:r>
              <a:rPr lang="en-US" baseline="0" dirty="0" smtClean="0"/>
              <a:t>Inquire about phrases/words or mannerisms that are unfamiliar</a:t>
            </a:r>
          </a:p>
          <a:p>
            <a:pPr marL="228600" indent="-228600">
              <a:buAutoNum type="arabicPeriod"/>
            </a:pPr>
            <a:r>
              <a:rPr lang="en-US" baseline="0" dirty="0" smtClean="0"/>
              <a:t>Don’t just wait for your time to explain/talk</a:t>
            </a:r>
          </a:p>
          <a:p>
            <a:pPr marL="228600" indent="-228600">
              <a:buAutoNum type="arabicPeriod"/>
            </a:pPr>
            <a:endParaRPr lang="en-US" baseline="0" dirty="0" smtClean="0"/>
          </a:p>
          <a:p>
            <a:pPr marL="0" indent="0">
              <a:buNone/>
            </a:pPr>
            <a:r>
              <a:rPr lang="en-US" baseline="0" dirty="0" smtClean="0"/>
              <a:t>Redirection</a:t>
            </a:r>
          </a:p>
          <a:p>
            <a:pPr marL="228600" indent="-228600">
              <a:buAutoNum type="arabicPeriod"/>
            </a:pPr>
            <a:r>
              <a:rPr lang="en-US" baseline="0" dirty="0" smtClean="0"/>
              <a:t>Help client focus on issue(s)</a:t>
            </a:r>
          </a:p>
          <a:p>
            <a:pPr marL="228600" indent="-228600">
              <a:buAutoNum type="arabicPeriod"/>
            </a:pPr>
            <a:r>
              <a:rPr lang="en-US" baseline="0" dirty="0" smtClean="0"/>
              <a:t>Redirect conversations respectfully and acknowledge the importance of what the client is saying</a:t>
            </a:r>
          </a:p>
        </p:txBody>
      </p:sp>
      <p:sp>
        <p:nvSpPr>
          <p:cNvPr id="4" name="Slide Number Placeholder 3"/>
          <p:cNvSpPr>
            <a:spLocks noGrp="1"/>
          </p:cNvSpPr>
          <p:nvPr>
            <p:ph type="sldNum" sz="quarter" idx="10"/>
          </p:nvPr>
        </p:nvSpPr>
        <p:spPr/>
        <p:txBody>
          <a:bodyPr/>
          <a:lstStyle/>
          <a:p>
            <a:fld id="{2B766EC9-458E-43E0-876C-BA353C59EF3C}" type="slidenum">
              <a:rPr lang="en-US" smtClean="0"/>
              <a:t>9</a:t>
            </a:fld>
            <a:endParaRPr lang="en-US"/>
          </a:p>
        </p:txBody>
      </p:sp>
    </p:spTree>
    <p:extLst>
      <p:ext uri="{BB962C8B-B14F-4D97-AF65-F5344CB8AC3E}">
        <p14:creationId xmlns:p14="http://schemas.microsoft.com/office/powerpoint/2010/main" val="6916108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Stage 1 – Unconscious Incompetence – You are unaware of the skill and your lack of proficiency</a:t>
            </a:r>
          </a:p>
          <a:p>
            <a:r>
              <a:rPr lang="en-US" baseline="0" dirty="0" smtClean="0"/>
              <a:t>Stage 2 – Conscious Incompetence – You are aware of the skill but not yet proficient</a:t>
            </a:r>
          </a:p>
          <a:p>
            <a:r>
              <a:rPr lang="en-US" baseline="0" dirty="0" smtClean="0"/>
              <a:t>Stage 3 – Conscious Competence – You are able to use the skill, but only with effort</a:t>
            </a:r>
          </a:p>
          <a:p>
            <a:r>
              <a:rPr lang="en-US" baseline="0" dirty="0" smtClean="0"/>
              <a:t>Stage 4 – Unconscious Competence – Performing the skill becomes automatic</a:t>
            </a:r>
            <a:endParaRPr lang="en-US" dirty="0" smtClean="0"/>
          </a:p>
          <a:p>
            <a:endParaRPr lang="en-US" dirty="0" smtClean="0"/>
          </a:p>
          <a:p>
            <a:r>
              <a:rPr lang="en-US" dirty="0" smtClean="0"/>
              <a:t>Exercise – You are meeting with a new client, Jose </a:t>
            </a:r>
            <a:r>
              <a:rPr lang="en-US" dirty="0" err="1" smtClean="0"/>
              <a:t>Arachavaleta</a:t>
            </a:r>
            <a:r>
              <a:rPr lang="en-US" dirty="0" smtClean="0"/>
              <a:t>, who has questions</a:t>
            </a:r>
            <a:r>
              <a:rPr lang="en-US" baseline="0" dirty="0" smtClean="0"/>
              <a:t> about accessing public benefits and his pending criminal case for drug possession</a:t>
            </a:r>
            <a:r>
              <a:rPr lang="en-US" dirty="0" smtClean="0"/>
              <a:t>.</a:t>
            </a:r>
            <a:r>
              <a:rPr lang="en-US" baseline="0" dirty="0" smtClean="0"/>
              <a:t> </a:t>
            </a:r>
            <a:r>
              <a:rPr lang="en-US" dirty="0" smtClean="0"/>
              <a:t>He</a:t>
            </a:r>
            <a:r>
              <a:rPr lang="en-US" baseline="0" dirty="0" smtClean="0"/>
              <a:t> moved to the U.S. from Nicaragua and speaks the local dialect fluently, and English with limited proficiency. Let’s move through the 4 stages of cultural competence together!</a:t>
            </a:r>
          </a:p>
          <a:p>
            <a:endParaRPr lang="en-US" baseline="0" dirty="0" smtClean="0"/>
          </a:p>
          <a:p>
            <a:r>
              <a:rPr lang="en-US" baseline="0" dirty="0" smtClean="0"/>
              <a:t>Stage 1 – How would you greet him? What questions might you ask at your first appointment?</a:t>
            </a:r>
          </a:p>
          <a:p>
            <a:r>
              <a:rPr lang="en-US" baseline="0" dirty="0" smtClean="0"/>
              <a:t>Stage 2 – </a:t>
            </a:r>
          </a:p>
          <a:p>
            <a:r>
              <a:rPr lang="en-US" baseline="0" dirty="0" smtClean="0"/>
              <a:t>Stage 3 – </a:t>
            </a:r>
          </a:p>
          <a:p>
            <a:r>
              <a:rPr lang="en-US" baseline="0" dirty="0" smtClean="0"/>
              <a:t>Stage 4 – How do you greet his cousin, who comes to see you three months later?</a:t>
            </a:r>
          </a:p>
        </p:txBody>
      </p:sp>
      <p:sp>
        <p:nvSpPr>
          <p:cNvPr id="4" name="Slide Number Placeholder 3"/>
          <p:cNvSpPr>
            <a:spLocks noGrp="1"/>
          </p:cNvSpPr>
          <p:nvPr>
            <p:ph type="sldNum" sz="quarter" idx="10"/>
          </p:nvPr>
        </p:nvSpPr>
        <p:spPr/>
        <p:txBody>
          <a:bodyPr/>
          <a:lstStyle/>
          <a:p>
            <a:fld id="{2B766EC9-458E-43E0-876C-BA353C59EF3C}" type="slidenum">
              <a:rPr lang="en-US" smtClean="0"/>
              <a:t>10</a:t>
            </a:fld>
            <a:endParaRPr lang="en-US"/>
          </a:p>
        </p:txBody>
      </p:sp>
    </p:spTree>
    <p:extLst>
      <p:ext uri="{BB962C8B-B14F-4D97-AF65-F5344CB8AC3E}">
        <p14:creationId xmlns:p14="http://schemas.microsoft.com/office/powerpoint/2010/main" val="18396983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a:t>
            </a:r>
            <a:r>
              <a:rPr lang="en-US" dirty="0" smtClean="0"/>
              <a:t>www.counseling.org/docs/default-source/competencies/multicultural-and-social-justice-counseling-competencies.pdf?sfvrsn=20 </a:t>
            </a:r>
          </a:p>
          <a:p>
            <a:endParaRPr lang="en-US" dirty="0" smtClean="0"/>
          </a:p>
          <a:p>
            <a:r>
              <a:rPr lang="en-US" dirty="0" smtClean="0"/>
              <a:t>Counselors must develop</a:t>
            </a:r>
            <a:r>
              <a:rPr lang="en-US" baseline="0" dirty="0" smtClean="0"/>
              <a:t> a self-awareness of their own attitudes, beliefs and biases</a:t>
            </a:r>
          </a:p>
          <a:p>
            <a:endParaRPr lang="en-US" dirty="0"/>
          </a:p>
        </p:txBody>
      </p:sp>
      <p:sp>
        <p:nvSpPr>
          <p:cNvPr id="4" name="Slide Number Placeholder 3"/>
          <p:cNvSpPr>
            <a:spLocks noGrp="1"/>
          </p:cNvSpPr>
          <p:nvPr>
            <p:ph type="sldNum" sz="quarter" idx="10"/>
          </p:nvPr>
        </p:nvSpPr>
        <p:spPr/>
        <p:txBody>
          <a:bodyPr/>
          <a:lstStyle/>
          <a:p>
            <a:fld id="{2B766EC9-458E-43E0-876C-BA353C59EF3C}" type="slidenum">
              <a:rPr lang="en-US" smtClean="0"/>
              <a:t>11</a:t>
            </a:fld>
            <a:endParaRPr lang="en-US"/>
          </a:p>
        </p:txBody>
      </p:sp>
    </p:spTree>
    <p:extLst>
      <p:ext uri="{BB962C8B-B14F-4D97-AF65-F5344CB8AC3E}">
        <p14:creationId xmlns:p14="http://schemas.microsoft.com/office/powerpoint/2010/main" val="1113136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2754DD7E-8AB3-4EEB-8DFC-5E50C46B40E2}" type="datetimeFigureOut">
              <a:rPr lang="en-US" smtClean="0"/>
              <a:t>9/13/2016</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194DA471-1CD1-43CD-9FB1-263488172BD2}"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54DD7E-8AB3-4EEB-8DFC-5E50C46B40E2}" type="datetimeFigureOut">
              <a:rPr lang="en-US" smtClean="0"/>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4DA471-1CD1-43CD-9FB1-263488172BD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54DD7E-8AB3-4EEB-8DFC-5E50C46B40E2}" type="datetimeFigureOut">
              <a:rPr lang="en-US" smtClean="0"/>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4DA471-1CD1-43CD-9FB1-263488172BD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54DD7E-8AB3-4EEB-8DFC-5E50C46B40E2}" type="datetimeFigureOut">
              <a:rPr lang="en-US" smtClean="0"/>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4DA471-1CD1-43CD-9FB1-263488172BD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54DD7E-8AB3-4EEB-8DFC-5E50C46B40E2}" type="datetimeFigureOut">
              <a:rPr lang="en-US" smtClean="0"/>
              <a:t>9/13/2016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4DA471-1CD1-43CD-9FB1-263488172BD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2754DD7E-8AB3-4EEB-8DFC-5E50C46B40E2}" type="datetimeFigureOut">
              <a:rPr lang="en-US" smtClean="0"/>
              <a:t>9/13/2016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4DA471-1CD1-43CD-9FB1-263488172BD2}"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754DD7E-8AB3-4EEB-8DFC-5E50C46B40E2}" type="datetimeFigureOut">
              <a:rPr lang="en-US" smtClean="0"/>
              <a:t>9/13/2016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4DA471-1CD1-43CD-9FB1-263488172BD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54DD7E-8AB3-4EEB-8DFC-5E50C46B40E2}" type="datetimeFigureOut">
              <a:rPr lang="en-US" smtClean="0"/>
              <a:t>9/13/2016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4DA471-1CD1-43CD-9FB1-263488172BD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54DD7E-8AB3-4EEB-8DFC-5E50C46B40E2}" type="datetimeFigureOut">
              <a:rPr lang="en-US" smtClean="0"/>
              <a:t>9/13/2016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4DA471-1CD1-43CD-9FB1-263488172BD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2754DD7E-8AB3-4EEB-8DFC-5E50C46B40E2}" type="datetimeFigureOut">
              <a:rPr lang="en-US" smtClean="0"/>
              <a:t>9/13/2016</a:t>
            </a:fld>
            <a:endParaRPr lang="en-US"/>
          </a:p>
        </p:txBody>
      </p:sp>
      <p:sp>
        <p:nvSpPr>
          <p:cNvPr id="7" name="Slide Number Placeholder 6"/>
          <p:cNvSpPr>
            <a:spLocks noGrp="1"/>
          </p:cNvSpPr>
          <p:nvPr>
            <p:ph type="sldNum" sz="quarter" idx="12"/>
          </p:nvPr>
        </p:nvSpPr>
        <p:spPr/>
        <p:txBody>
          <a:bodyPr/>
          <a:lstStyle/>
          <a:p>
            <a:fld id="{194DA471-1CD1-43CD-9FB1-263488172BD2}"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54DD7E-8AB3-4EEB-8DFC-5E50C46B40E2}" type="datetimeFigureOut">
              <a:rPr lang="en-US" smtClean="0"/>
              <a:t>9/13/2016</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194DA471-1CD1-43CD-9FB1-263488172BD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2754DD7E-8AB3-4EEB-8DFC-5E50C46B40E2}" type="datetimeFigureOut">
              <a:rPr lang="en-US" smtClean="0"/>
              <a:t>9/13/2016</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194DA471-1CD1-43CD-9FB1-263488172BD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Exploring and Understanding Cultural Competency</a:t>
            </a:r>
            <a:endParaRPr lang="en-US" dirty="0"/>
          </a:p>
        </p:txBody>
      </p:sp>
      <p:sp>
        <p:nvSpPr>
          <p:cNvPr id="3" name="Subtitle 2"/>
          <p:cNvSpPr>
            <a:spLocks noGrp="1"/>
          </p:cNvSpPr>
          <p:nvPr>
            <p:ph type="subTitle" idx="1"/>
          </p:nvPr>
        </p:nvSpPr>
        <p:spPr>
          <a:xfrm>
            <a:off x="4648201" y="4572000"/>
            <a:ext cx="3505200" cy="1447800"/>
          </a:xfrm>
        </p:spPr>
        <p:txBody>
          <a:bodyPr>
            <a:normAutofit fontScale="70000" lnSpcReduction="20000"/>
          </a:bodyPr>
          <a:lstStyle/>
          <a:p>
            <a:r>
              <a:rPr lang="en-US" b="1" dirty="0" smtClean="0"/>
              <a:t>Samantha Howell, Esq.</a:t>
            </a:r>
          </a:p>
          <a:p>
            <a:r>
              <a:rPr lang="en-US" dirty="0" smtClean="0"/>
              <a:t>Director of Pro Bono &amp; Outreach</a:t>
            </a:r>
          </a:p>
          <a:p>
            <a:endParaRPr lang="en-US" b="1" dirty="0" smtClean="0"/>
          </a:p>
          <a:p>
            <a:r>
              <a:rPr lang="en-US" b="1" dirty="0" smtClean="0"/>
              <a:t>Kelly Anderson, Esq.</a:t>
            </a:r>
          </a:p>
          <a:p>
            <a:r>
              <a:rPr lang="en-US" dirty="0" smtClean="0"/>
              <a:t>Senior Immigration Attorney</a:t>
            </a:r>
          </a:p>
          <a:p>
            <a:endParaRPr lang="en-US" dirty="0" smtClean="0"/>
          </a:p>
          <a:p>
            <a:r>
              <a:rPr lang="en-US" dirty="0" smtClean="0"/>
              <a:t>Prisoners’ Legal Services of New York</a:t>
            </a:r>
            <a:endParaRPr lang="en-US" dirty="0"/>
          </a:p>
        </p:txBody>
      </p:sp>
    </p:spTree>
    <p:extLst>
      <p:ext uri="{BB962C8B-B14F-4D97-AF65-F5344CB8AC3E}">
        <p14:creationId xmlns:p14="http://schemas.microsoft.com/office/powerpoint/2010/main" val="7969891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ACTIVITY #2: Four Stages of Cultural Competence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3319004"/>
              </p:ext>
            </p:extLst>
          </p:nvPr>
        </p:nvGraphicFramePr>
        <p:xfrm>
          <a:off x="457200" y="2209800"/>
          <a:ext cx="8229600" cy="4267200"/>
        </p:xfrm>
        <a:graphic>
          <a:graphicData uri="http://schemas.openxmlformats.org/drawingml/2006/table">
            <a:tbl>
              <a:tblPr firstRow="1" bandRow="1">
                <a:tableStyleId>{5C22544A-7EE6-4342-B048-85BDC9FD1C3A}</a:tableStyleId>
              </a:tblPr>
              <a:tblGrid>
                <a:gridCol w="4114800"/>
                <a:gridCol w="4114800"/>
              </a:tblGrid>
              <a:tr h="2133600">
                <a:tc>
                  <a:txBody>
                    <a:bodyPr/>
                    <a:lstStyle/>
                    <a:p>
                      <a:pPr algn="ctr"/>
                      <a:r>
                        <a:rPr lang="en-US" dirty="0" smtClean="0"/>
                        <a:t>Stage 1: </a:t>
                      </a:r>
                      <a:r>
                        <a:rPr lang="en-US" dirty="0" smtClean="0"/>
                        <a:t>Unconscious Incompetence</a:t>
                      </a:r>
                      <a:endParaRPr lang="en-US" dirty="0"/>
                    </a:p>
                  </a:txBody>
                  <a:tcPr/>
                </a:tc>
                <a:tc>
                  <a:txBody>
                    <a:bodyPr/>
                    <a:lstStyle/>
                    <a:p>
                      <a:pPr algn="ctr"/>
                      <a:r>
                        <a:rPr lang="en-US" dirty="0" smtClean="0"/>
                        <a:t>Stage 2:</a:t>
                      </a:r>
                      <a:r>
                        <a:rPr lang="en-US" baseline="0" dirty="0" smtClean="0"/>
                        <a:t> </a:t>
                      </a:r>
                      <a:r>
                        <a:rPr lang="en-US" baseline="0" dirty="0" smtClean="0"/>
                        <a:t>Conscious Incompetence</a:t>
                      </a:r>
                      <a:endParaRPr lang="en-US" dirty="0"/>
                    </a:p>
                  </a:txBody>
                  <a:tcPr/>
                </a:tc>
              </a:tr>
              <a:tr h="2133600">
                <a:tc>
                  <a:txBody>
                    <a:bodyPr/>
                    <a:lstStyle/>
                    <a:p>
                      <a:pPr algn="ctr"/>
                      <a:r>
                        <a:rPr lang="en-US" dirty="0" smtClean="0"/>
                        <a:t>Stage 3: </a:t>
                      </a:r>
                      <a:r>
                        <a:rPr lang="en-US" dirty="0" smtClean="0"/>
                        <a:t>Conscious Competence</a:t>
                      </a:r>
                      <a:endParaRPr lang="en-US" dirty="0"/>
                    </a:p>
                  </a:txBody>
                  <a:tcPr/>
                </a:tc>
                <a:tc>
                  <a:txBody>
                    <a:bodyPr/>
                    <a:lstStyle/>
                    <a:p>
                      <a:pPr algn="ctr"/>
                      <a:r>
                        <a:rPr lang="en-US" dirty="0" smtClean="0"/>
                        <a:t>Stage 4: </a:t>
                      </a:r>
                      <a:r>
                        <a:rPr lang="en-US" dirty="0" smtClean="0"/>
                        <a:t>Unconscious</a:t>
                      </a:r>
                      <a:r>
                        <a:rPr lang="en-US" baseline="0" dirty="0" smtClean="0"/>
                        <a:t> Competence</a:t>
                      </a:r>
                      <a:endParaRPr lang="en-US" dirty="0"/>
                    </a:p>
                  </a:txBody>
                  <a:tcPr/>
                </a:tc>
              </a:tr>
            </a:tbl>
          </a:graphicData>
        </a:graphic>
      </p:graphicFrame>
    </p:spTree>
    <p:extLst>
      <p:ext uri="{BB962C8B-B14F-4D97-AF65-F5344CB8AC3E}">
        <p14:creationId xmlns:p14="http://schemas.microsoft.com/office/powerpoint/2010/main" val="12788841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447800" y="381000"/>
            <a:ext cx="6172200" cy="6172200"/>
          </a:xfrm>
        </p:spPr>
      </p:pic>
      <p:sp>
        <p:nvSpPr>
          <p:cNvPr id="6" name="Title 1"/>
          <p:cNvSpPr>
            <a:spLocks noGrp="1"/>
          </p:cNvSpPr>
          <p:nvPr>
            <p:ph type="title"/>
          </p:nvPr>
        </p:nvSpPr>
        <p:spPr>
          <a:xfrm>
            <a:off x="533400" y="381000"/>
            <a:ext cx="3276600" cy="1676400"/>
          </a:xfrm>
        </p:spPr>
        <p:txBody>
          <a:bodyPr>
            <a:normAutofit fontScale="90000"/>
          </a:bodyPr>
          <a:lstStyle/>
          <a:p>
            <a:r>
              <a:rPr lang="en-US" dirty="0" smtClean="0"/>
              <a:t>Cultural Competency in Our Work</a:t>
            </a:r>
            <a:endParaRPr lang="en-US" dirty="0"/>
          </a:p>
        </p:txBody>
      </p:sp>
    </p:spTree>
    <p:extLst>
      <p:ext uri="{BB962C8B-B14F-4D97-AF65-F5344CB8AC3E}">
        <p14:creationId xmlns:p14="http://schemas.microsoft.com/office/powerpoint/2010/main" val="16693429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Cultural Competency in Our Work</a:t>
            </a:r>
            <a:endParaRPr lang="en-US" dirty="0"/>
          </a:p>
        </p:txBody>
      </p:sp>
      <p:sp>
        <p:nvSpPr>
          <p:cNvPr id="3" name="Content Placeholder 2"/>
          <p:cNvSpPr>
            <a:spLocks noGrp="1"/>
          </p:cNvSpPr>
          <p:nvPr>
            <p:ph idx="1"/>
          </p:nvPr>
        </p:nvSpPr>
        <p:spPr>
          <a:xfrm>
            <a:off x="685800" y="2133600"/>
            <a:ext cx="7772400" cy="4191000"/>
          </a:xfrm>
        </p:spPr>
        <p:txBody>
          <a:bodyPr>
            <a:normAutofit/>
          </a:bodyPr>
          <a:lstStyle/>
          <a:p>
            <a:r>
              <a:rPr lang="en-US" dirty="0" smtClean="0"/>
              <a:t>Integrate Multicultural and Social Justice Counseling Competencies (MSJCC)</a:t>
            </a:r>
          </a:p>
          <a:p>
            <a:pPr lvl="1"/>
            <a:r>
              <a:rPr lang="en-US" dirty="0"/>
              <a:t>Developmental Domains:</a:t>
            </a:r>
          </a:p>
          <a:p>
            <a:pPr lvl="2"/>
            <a:r>
              <a:rPr lang="en-US" dirty="0"/>
              <a:t>Counselor Self-Awareness </a:t>
            </a:r>
          </a:p>
          <a:p>
            <a:pPr lvl="2"/>
            <a:r>
              <a:rPr lang="en-US" dirty="0"/>
              <a:t>Client Worldview</a:t>
            </a:r>
          </a:p>
          <a:p>
            <a:pPr lvl="2"/>
            <a:r>
              <a:rPr lang="en-US" dirty="0"/>
              <a:t>Counseling Relationship</a:t>
            </a:r>
          </a:p>
          <a:p>
            <a:pPr lvl="2"/>
            <a:r>
              <a:rPr lang="en-US" dirty="0"/>
              <a:t>Counseling and Advocacy </a:t>
            </a:r>
            <a:r>
              <a:rPr lang="en-US" dirty="0" smtClean="0"/>
              <a:t>Interventions</a:t>
            </a:r>
          </a:p>
          <a:p>
            <a:endParaRPr lang="en-US" dirty="0"/>
          </a:p>
          <a:p>
            <a:pPr marL="365760" lvl="1" indent="0">
              <a:buNone/>
            </a:pPr>
            <a:r>
              <a:rPr lang="en-US" sz="1500" dirty="0" smtClean="0"/>
              <a:t>Developed by The Multicultural Counseling Competencies Revision Committee, Endorsed by the American Counseling Association Governing Council on July 20, 2015.</a:t>
            </a:r>
            <a:endParaRPr lang="en-US" sz="1500" dirty="0"/>
          </a:p>
          <a:p>
            <a:endParaRPr lang="en-US" dirty="0"/>
          </a:p>
        </p:txBody>
      </p:sp>
    </p:spTree>
    <p:extLst>
      <p:ext uri="{BB962C8B-B14F-4D97-AF65-F5344CB8AC3E}">
        <p14:creationId xmlns:p14="http://schemas.microsoft.com/office/powerpoint/2010/main" val="19472956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Vicarious Trauma</a:t>
            </a:r>
            <a:endParaRPr lang="en-US" dirty="0"/>
          </a:p>
        </p:txBody>
      </p:sp>
      <p:sp>
        <p:nvSpPr>
          <p:cNvPr id="3" name="Content Placeholder 2"/>
          <p:cNvSpPr>
            <a:spLocks noGrp="1"/>
          </p:cNvSpPr>
          <p:nvPr>
            <p:ph idx="1"/>
          </p:nvPr>
        </p:nvSpPr>
        <p:spPr/>
        <p:txBody>
          <a:bodyPr>
            <a:normAutofit lnSpcReduction="10000"/>
          </a:bodyPr>
          <a:lstStyle/>
          <a:p>
            <a:r>
              <a:rPr lang="en-US" dirty="0" smtClean="0"/>
              <a:t>AKA Compassion Fatigue, can result from:</a:t>
            </a:r>
          </a:p>
          <a:p>
            <a:pPr lvl="2"/>
            <a:r>
              <a:rPr lang="en-US" dirty="0" smtClean="0"/>
              <a:t>Working with clients in crisis</a:t>
            </a:r>
          </a:p>
          <a:p>
            <a:pPr lvl="2"/>
            <a:r>
              <a:rPr lang="en-US" dirty="0" smtClean="0"/>
              <a:t>Dealing with the client’s </a:t>
            </a:r>
            <a:r>
              <a:rPr lang="en-US" dirty="0" smtClean="0"/>
              <a:t>p</a:t>
            </a:r>
            <a:r>
              <a:rPr lang="en-US" dirty="0" smtClean="0"/>
              <a:t>ast trauma (immigration, DV, etc.)</a:t>
            </a:r>
          </a:p>
          <a:p>
            <a:pPr lvl="2"/>
            <a:r>
              <a:rPr lang="en-US" dirty="0" smtClean="0"/>
              <a:t>Responding to and </a:t>
            </a:r>
            <a:r>
              <a:rPr lang="en-US" dirty="0" smtClean="0"/>
              <a:t>r</a:t>
            </a:r>
            <a:r>
              <a:rPr lang="en-US" dirty="0" smtClean="0"/>
              <a:t>especting crisis/trauma experienced by co-workers</a:t>
            </a:r>
          </a:p>
          <a:p>
            <a:pPr marL="365760" lvl="1" indent="0">
              <a:buNone/>
            </a:pPr>
            <a:endParaRPr lang="en-US" dirty="0" smtClean="0"/>
          </a:p>
          <a:p>
            <a:pPr marL="365760" lvl="1" indent="0">
              <a:buNone/>
            </a:pPr>
            <a:endParaRPr lang="en-US" dirty="0"/>
          </a:p>
          <a:p>
            <a:pPr marL="365760" lvl="1" indent="0">
              <a:buNone/>
            </a:pPr>
            <a:endParaRPr lang="en-US" dirty="0" smtClean="0"/>
          </a:p>
          <a:p>
            <a:pPr marL="365760" lvl="1" indent="0">
              <a:buNone/>
            </a:pPr>
            <a:r>
              <a:rPr lang="en-US" sz="1200" dirty="0"/>
              <a:t>https://www.counseling.org/docs/trauma-disaster/fact-sheet-9---vicarious-trauma.pdf?sfvrsn=2</a:t>
            </a:r>
            <a:endParaRPr lang="en-US" sz="1200" dirty="0" smtClean="0"/>
          </a:p>
        </p:txBody>
      </p:sp>
    </p:spTree>
    <p:extLst>
      <p:ext uri="{BB962C8B-B14F-4D97-AF65-F5344CB8AC3E}">
        <p14:creationId xmlns:p14="http://schemas.microsoft.com/office/powerpoint/2010/main" val="38534217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ACTIVITY #3: Scavenger Hunt</a:t>
            </a:r>
            <a:endParaRPr lang="en-US" dirty="0"/>
          </a:p>
        </p:txBody>
      </p:sp>
    </p:spTree>
    <p:extLst>
      <p:ext uri="{BB962C8B-B14F-4D97-AF65-F5344CB8AC3E}">
        <p14:creationId xmlns:p14="http://schemas.microsoft.com/office/powerpoint/2010/main" val="36577940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a:t>
            </a:r>
            <a:r>
              <a:rPr lang="en-US" dirty="0" err="1" smtClean="0"/>
              <a:t>Aways</a:t>
            </a:r>
            <a:endParaRPr lang="en-US" dirty="0"/>
          </a:p>
        </p:txBody>
      </p:sp>
      <p:sp>
        <p:nvSpPr>
          <p:cNvPr id="4" name="Rectangle 3"/>
          <p:cNvSpPr/>
          <p:nvPr/>
        </p:nvSpPr>
        <p:spPr>
          <a:xfrm>
            <a:off x="2743200" y="2122490"/>
            <a:ext cx="5961941" cy="954107"/>
          </a:xfrm>
          <a:prstGeom prst="rect">
            <a:avLst/>
          </a:prstGeom>
          <a:noFill/>
        </p:spPr>
        <p:txBody>
          <a:bodyPr wrap="square" lIns="91440" tIns="45720" rIns="91440" bIns="45720">
            <a:spAutoFit/>
          </a:bodyPr>
          <a:lstStyle/>
          <a:p>
            <a:pPr algn="ctr"/>
            <a:r>
              <a:rPr lang="en-US" sz="2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Importance of Understanding Personal Biases/Perspectives</a:t>
            </a:r>
            <a:endParaRPr lang="en-US" sz="2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6" name="Rectangle 5"/>
          <p:cNvSpPr/>
          <p:nvPr/>
        </p:nvSpPr>
        <p:spPr>
          <a:xfrm>
            <a:off x="543790" y="3276600"/>
            <a:ext cx="4513263" cy="954107"/>
          </a:xfrm>
          <a:prstGeom prst="rect">
            <a:avLst/>
          </a:prstGeom>
        </p:spPr>
        <p:txBody>
          <a:bodyPr wrap="square">
            <a:spAutoFit/>
          </a:bodyPr>
          <a:lstStyle/>
          <a:p>
            <a:pPr lvl="0" algn="ctr"/>
            <a:r>
              <a:rPr lang="en-US"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Appreciation for Your Client’s Story</a:t>
            </a:r>
            <a:endParaRPr lang="en-US"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7" name="Rectangle 6"/>
          <p:cNvSpPr/>
          <p:nvPr/>
        </p:nvSpPr>
        <p:spPr>
          <a:xfrm>
            <a:off x="3733800" y="4114800"/>
            <a:ext cx="4614822" cy="954107"/>
          </a:xfrm>
          <a:prstGeom prst="rect">
            <a:avLst/>
          </a:prstGeom>
          <a:noFill/>
        </p:spPr>
        <p:txBody>
          <a:bodyPr wrap="square" lIns="91440" tIns="45720" rIns="91440" bIns="45720">
            <a:spAutoFit/>
          </a:bodyPr>
          <a:lstStyle/>
          <a:p>
            <a:pPr algn="ctr"/>
            <a:r>
              <a:rPr lang="en-US" sz="2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Role of Cultural Competency in the Law</a:t>
            </a:r>
            <a:endParaRPr lang="en-US" sz="28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8" name="Rectangle 7"/>
          <p:cNvSpPr/>
          <p:nvPr/>
        </p:nvSpPr>
        <p:spPr>
          <a:xfrm>
            <a:off x="564572" y="5181600"/>
            <a:ext cx="8046028" cy="954107"/>
          </a:xfrm>
          <a:prstGeom prst="rect">
            <a:avLst/>
          </a:prstGeom>
          <a:noFill/>
        </p:spPr>
        <p:txBody>
          <a:bodyPr wrap="square" lIns="91440" tIns="45720" rIns="91440" bIns="45720">
            <a:spAutoFit/>
          </a:bodyPr>
          <a:lstStyle/>
          <a:p>
            <a:pPr algn="ctr"/>
            <a:r>
              <a:rPr lang="en-US" sz="28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Learn how to best represent your clients with compassion and empathy</a:t>
            </a:r>
            <a:endParaRPr lang="en-US" sz="28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extLst>
      <p:ext uri="{BB962C8B-B14F-4D97-AF65-F5344CB8AC3E}">
        <p14:creationId xmlns:p14="http://schemas.microsoft.com/office/powerpoint/2010/main" val="109606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randombar(horizontal)">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Cultural Competency?</a:t>
            </a:r>
            <a:endParaRPr lang="en-US" dirty="0"/>
          </a:p>
        </p:txBody>
      </p:sp>
      <p:sp>
        <p:nvSpPr>
          <p:cNvPr id="3" name="Content Placeholder 2"/>
          <p:cNvSpPr>
            <a:spLocks noGrp="1"/>
          </p:cNvSpPr>
          <p:nvPr>
            <p:ph idx="1"/>
          </p:nvPr>
        </p:nvSpPr>
        <p:spPr/>
        <p:txBody>
          <a:bodyPr/>
          <a:lstStyle/>
          <a:p>
            <a:pPr marL="68580" indent="0" algn="ctr">
              <a:buNone/>
            </a:pPr>
            <a:endParaRPr lang="en-US" dirty="0" smtClean="0"/>
          </a:p>
          <a:p>
            <a:pPr marL="68580" indent="0" algn="ctr">
              <a:buNone/>
            </a:pPr>
            <a:endParaRPr lang="en-US" dirty="0"/>
          </a:p>
          <a:p>
            <a:pPr marL="68580" indent="0" algn="ctr">
              <a:buNone/>
            </a:pPr>
            <a:r>
              <a:rPr lang="en-US" dirty="0" smtClean="0"/>
              <a:t>To be free is not merely to cast off one’s chains, but to live in a way that respects and enhances the freedom of others.</a:t>
            </a:r>
          </a:p>
          <a:p>
            <a:pPr marL="68580" indent="0" algn="ctr">
              <a:buNone/>
            </a:pPr>
            <a:r>
              <a:rPr lang="en-US" dirty="0" smtClean="0"/>
              <a:t>- Nelson Mandela - </a:t>
            </a:r>
            <a:endParaRPr lang="en-US" dirty="0"/>
          </a:p>
        </p:txBody>
      </p:sp>
    </p:spTree>
    <p:extLst>
      <p:ext uri="{BB962C8B-B14F-4D97-AF65-F5344CB8AC3E}">
        <p14:creationId xmlns:p14="http://schemas.microsoft.com/office/powerpoint/2010/main" val="14223914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057400" y="381000"/>
            <a:ext cx="4953000" cy="6102098"/>
          </a:xfrm>
        </p:spPr>
      </p:pic>
      <p:sp>
        <p:nvSpPr>
          <p:cNvPr id="5" name="TextBox 4"/>
          <p:cNvSpPr txBox="1"/>
          <p:nvPr/>
        </p:nvSpPr>
        <p:spPr>
          <a:xfrm>
            <a:off x="7117080" y="5257800"/>
            <a:ext cx="1496291" cy="116955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000" dirty="0" smtClean="0"/>
              <a:t>Creative Commons License, The Iceberg Model of Culture, interculturalism.blogspot.ca/2011/03/iceberg-model-of-culture.html, 3/6/11.</a:t>
            </a:r>
            <a:endParaRPr lang="en-US" sz="1000" dirty="0"/>
          </a:p>
        </p:txBody>
      </p:sp>
      <p:sp>
        <p:nvSpPr>
          <p:cNvPr id="3" name="Rectangle 2"/>
          <p:cNvSpPr/>
          <p:nvPr/>
        </p:nvSpPr>
        <p:spPr>
          <a:xfrm>
            <a:off x="152400" y="384321"/>
            <a:ext cx="2209800" cy="1785104"/>
          </a:xfrm>
          <a:prstGeom prst="rect">
            <a:avLst/>
          </a:prstGeom>
        </p:spPr>
        <p:txBody>
          <a:bodyPr wrap="square">
            <a:spAutoFit/>
          </a:bodyPr>
          <a:lstStyle/>
          <a:p>
            <a:pPr lvl="0" algn="ctr"/>
            <a:r>
              <a:rPr lang="en-US" sz="2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EXPLICIT CULTURE</a:t>
            </a:r>
          </a:p>
          <a:p>
            <a:pPr lvl="0" algn="ctr"/>
            <a:r>
              <a:rPr lang="en-US" sz="2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Behaviors, Attitudes and Beliefs</a:t>
            </a:r>
            <a:endParaRPr lang="en-US" sz="2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ight Arrow 5"/>
          <p:cNvSpPr/>
          <p:nvPr/>
        </p:nvSpPr>
        <p:spPr>
          <a:xfrm>
            <a:off x="1981200" y="914400"/>
            <a:ext cx="12954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70609" y="3431309"/>
            <a:ext cx="2286000" cy="769441"/>
          </a:xfrm>
          <a:prstGeom prst="rect">
            <a:avLst/>
          </a:prstGeom>
        </p:spPr>
        <p:txBody>
          <a:bodyPr>
            <a:spAutoFit/>
          </a:bodyPr>
          <a:lstStyle/>
          <a:p>
            <a:pPr lvl="0" algn="ctr"/>
            <a:r>
              <a:rPr lang="en-US" sz="2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Implicit Culture</a:t>
            </a:r>
          </a:p>
          <a:p>
            <a:pPr lvl="0" algn="ctr"/>
            <a:r>
              <a:rPr lang="en-US" sz="22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Values</a:t>
            </a:r>
            <a:endParaRPr lang="en-US" sz="22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9" name="Right Arrow 8"/>
          <p:cNvSpPr/>
          <p:nvPr/>
        </p:nvSpPr>
        <p:spPr>
          <a:xfrm>
            <a:off x="1371600" y="4200750"/>
            <a:ext cx="1371600" cy="371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44982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1000" fill="hold"/>
                                        <p:tgtEl>
                                          <p:spTgt spid="3"/>
                                        </p:tgtEl>
                                        <p:attrNameLst>
                                          <p:attrName>ppt_w</p:attrName>
                                        </p:attrNameLst>
                                      </p:cBhvr>
                                      <p:tavLst>
                                        <p:tav tm="0">
                                          <p:val>
                                            <p:fltVal val="0"/>
                                          </p:val>
                                        </p:tav>
                                        <p:tav tm="100000">
                                          <p:val>
                                            <p:strVal val="#ppt_w"/>
                                          </p:val>
                                        </p:tav>
                                      </p:tavLst>
                                    </p:anim>
                                    <p:anim calcmode="lin" valueType="num">
                                      <p:cBhvr>
                                        <p:cTn id="16" dur="1000" fill="hold"/>
                                        <p:tgtEl>
                                          <p:spTgt spid="3"/>
                                        </p:tgtEl>
                                        <p:attrNameLst>
                                          <p:attrName>ppt_h</p:attrName>
                                        </p:attrNameLst>
                                      </p:cBhvr>
                                      <p:tavLst>
                                        <p:tav tm="0">
                                          <p:val>
                                            <p:fltVal val="0"/>
                                          </p:val>
                                        </p:tav>
                                        <p:tav tm="100000">
                                          <p:val>
                                            <p:strVal val="#ppt_h"/>
                                          </p:val>
                                        </p:tav>
                                      </p:tavLst>
                                    </p:anim>
                                    <p:anim calcmode="lin" valueType="num">
                                      <p:cBhvr>
                                        <p:cTn id="17" dur="1000" fill="hold"/>
                                        <p:tgtEl>
                                          <p:spTgt spid="3"/>
                                        </p:tgtEl>
                                        <p:attrNameLst>
                                          <p:attrName>style.rotation</p:attrName>
                                        </p:attrNameLst>
                                      </p:cBhvr>
                                      <p:tavLst>
                                        <p:tav tm="0">
                                          <p:val>
                                            <p:fltVal val="90"/>
                                          </p:val>
                                        </p:tav>
                                        <p:tav tm="100000">
                                          <p:val>
                                            <p:fltVal val="0"/>
                                          </p:val>
                                        </p:tav>
                                      </p:tavLst>
                                    </p:anim>
                                    <p:animEffect transition="in" filter="fade">
                                      <p:cBhvr>
                                        <p:cTn id="18" dur="1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p:cTn id="23" dur="1000" fill="hold"/>
                                        <p:tgtEl>
                                          <p:spTgt spid="6"/>
                                        </p:tgtEl>
                                        <p:attrNameLst>
                                          <p:attrName>ppt_w</p:attrName>
                                        </p:attrNameLst>
                                      </p:cBhvr>
                                      <p:tavLst>
                                        <p:tav tm="0">
                                          <p:val>
                                            <p:fltVal val="0"/>
                                          </p:val>
                                        </p:tav>
                                        <p:tav tm="100000">
                                          <p:val>
                                            <p:strVal val="#ppt_w"/>
                                          </p:val>
                                        </p:tav>
                                      </p:tavLst>
                                    </p:anim>
                                    <p:anim calcmode="lin" valueType="num">
                                      <p:cBhvr>
                                        <p:cTn id="24" dur="1000" fill="hold"/>
                                        <p:tgtEl>
                                          <p:spTgt spid="6"/>
                                        </p:tgtEl>
                                        <p:attrNameLst>
                                          <p:attrName>ppt_h</p:attrName>
                                        </p:attrNameLst>
                                      </p:cBhvr>
                                      <p:tavLst>
                                        <p:tav tm="0">
                                          <p:val>
                                            <p:fltVal val="0"/>
                                          </p:val>
                                        </p:tav>
                                        <p:tav tm="100000">
                                          <p:val>
                                            <p:strVal val="#ppt_h"/>
                                          </p:val>
                                        </p:tav>
                                      </p:tavLst>
                                    </p:anim>
                                    <p:anim calcmode="lin" valueType="num">
                                      <p:cBhvr>
                                        <p:cTn id="25" dur="1000" fill="hold"/>
                                        <p:tgtEl>
                                          <p:spTgt spid="6"/>
                                        </p:tgtEl>
                                        <p:attrNameLst>
                                          <p:attrName>style.rotation</p:attrName>
                                        </p:attrNameLst>
                                      </p:cBhvr>
                                      <p:tavLst>
                                        <p:tav tm="0">
                                          <p:val>
                                            <p:fltVal val="90"/>
                                          </p:val>
                                        </p:tav>
                                        <p:tav tm="100000">
                                          <p:val>
                                            <p:fltVal val="0"/>
                                          </p:val>
                                        </p:tav>
                                      </p:tavLst>
                                    </p:anim>
                                    <p:animEffect transition="in" filter="fade">
                                      <p:cBhvr>
                                        <p:cTn id="26" dur="1000"/>
                                        <p:tgtEl>
                                          <p:spTgt spid="6"/>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1000" fill="hold"/>
                                        <p:tgtEl>
                                          <p:spTgt spid="8"/>
                                        </p:tgtEl>
                                        <p:attrNameLst>
                                          <p:attrName>ppt_w</p:attrName>
                                        </p:attrNameLst>
                                      </p:cBhvr>
                                      <p:tavLst>
                                        <p:tav tm="0">
                                          <p:val>
                                            <p:fltVal val="0"/>
                                          </p:val>
                                        </p:tav>
                                        <p:tav tm="100000">
                                          <p:val>
                                            <p:strVal val="#ppt_w"/>
                                          </p:val>
                                        </p:tav>
                                      </p:tavLst>
                                    </p:anim>
                                    <p:anim calcmode="lin" valueType="num">
                                      <p:cBhvr>
                                        <p:cTn id="32" dur="1000" fill="hold"/>
                                        <p:tgtEl>
                                          <p:spTgt spid="8"/>
                                        </p:tgtEl>
                                        <p:attrNameLst>
                                          <p:attrName>ppt_h</p:attrName>
                                        </p:attrNameLst>
                                      </p:cBhvr>
                                      <p:tavLst>
                                        <p:tav tm="0">
                                          <p:val>
                                            <p:fltVal val="0"/>
                                          </p:val>
                                        </p:tav>
                                        <p:tav tm="100000">
                                          <p:val>
                                            <p:strVal val="#ppt_h"/>
                                          </p:val>
                                        </p:tav>
                                      </p:tavLst>
                                    </p:anim>
                                    <p:anim calcmode="lin" valueType="num">
                                      <p:cBhvr>
                                        <p:cTn id="33" dur="1000" fill="hold"/>
                                        <p:tgtEl>
                                          <p:spTgt spid="8"/>
                                        </p:tgtEl>
                                        <p:attrNameLst>
                                          <p:attrName>style.rotation</p:attrName>
                                        </p:attrNameLst>
                                      </p:cBhvr>
                                      <p:tavLst>
                                        <p:tav tm="0">
                                          <p:val>
                                            <p:fltVal val="90"/>
                                          </p:val>
                                        </p:tav>
                                        <p:tav tm="100000">
                                          <p:val>
                                            <p:fltVal val="0"/>
                                          </p:val>
                                        </p:tav>
                                      </p:tavLst>
                                    </p:anim>
                                    <p:animEffect transition="in" filter="fade">
                                      <p:cBhvr>
                                        <p:cTn id="34" dur="10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p:cTn id="39" dur="1000" fill="hold"/>
                                        <p:tgtEl>
                                          <p:spTgt spid="9"/>
                                        </p:tgtEl>
                                        <p:attrNameLst>
                                          <p:attrName>ppt_w</p:attrName>
                                        </p:attrNameLst>
                                      </p:cBhvr>
                                      <p:tavLst>
                                        <p:tav tm="0">
                                          <p:val>
                                            <p:fltVal val="0"/>
                                          </p:val>
                                        </p:tav>
                                        <p:tav tm="100000">
                                          <p:val>
                                            <p:strVal val="#ppt_w"/>
                                          </p:val>
                                        </p:tav>
                                      </p:tavLst>
                                    </p:anim>
                                    <p:anim calcmode="lin" valueType="num">
                                      <p:cBhvr>
                                        <p:cTn id="40" dur="1000" fill="hold"/>
                                        <p:tgtEl>
                                          <p:spTgt spid="9"/>
                                        </p:tgtEl>
                                        <p:attrNameLst>
                                          <p:attrName>ppt_h</p:attrName>
                                        </p:attrNameLst>
                                      </p:cBhvr>
                                      <p:tavLst>
                                        <p:tav tm="0">
                                          <p:val>
                                            <p:fltVal val="0"/>
                                          </p:val>
                                        </p:tav>
                                        <p:tav tm="100000">
                                          <p:val>
                                            <p:strVal val="#ppt_h"/>
                                          </p:val>
                                        </p:tav>
                                      </p:tavLst>
                                    </p:anim>
                                    <p:anim calcmode="lin" valueType="num">
                                      <p:cBhvr>
                                        <p:cTn id="41" dur="1000" fill="hold"/>
                                        <p:tgtEl>
                                          <p:spTgt spid="9"/>
                                        </p:tgtEl>
                                        <p:attrNameLst>
                                          <p:attrName>style.rotation</p:attrName>
                                        </p:attrNameLst>
                                      </p:cBhvr>
                                      <p:tavLst>
                                        <p:tav tm="0">
                                          <p:val>
                                            <p:fltVal val="90"/>
                                          </p:val>
                                        </p:tav>
                                        <p:tav tm="100000">
                                          <p:val>
                                            <p:fltVal val="0"/>
                                          </p:val>
                                        </p:tav>
                                      </p:tavLst>
                                    </p:anim>
                                    <p:animEffect transition="in" filter="fade">
                                      <p:cBhvr>
                                        <p:cTn id="42"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8" grpId="0"/>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490" y="1027664"/>
            <a:ext cx="7024744" cy="724936"/>
          </a:xfrm>
        </p:spPr>
        <p:txBody>
          <a:bodyPr>
            <a:normAutofit fontScale="90000"/>
          </a:bodyPr>
          <a:lstStyle/>
          <a:p>
            <a:r>
              <a:rPr lang="en-US" dirty="0" smtClean="0"/>
              <a:t>Areas of Cultural Competency</a:t>
            </a:r>
            <a:endParaRPr lang="en-US" dirty="0"/>
          </a:p>
        </p:txBody>
      </p:sp>
      <p:sp>
        <p:nvSpPr>
          <p:cNvPr id="4" name="Rectangle 3"/>
          <p:cNvSpPr/>
          <p:nvPr/>
        </p:nvSpPr>
        <p:spPr>
          <a:xfrm rot="19383123">
            <a:off x="327082" y="3090445"/>
            <a:ext cx="3544561" cy="492443"/>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2600" b="1" cap="none" spc="0" dirty="0" smtClean="0">
                <a:ln/>
                <a:solidFill>
                  <a:schemeClr val="accent3"/>
                </a:solidFill>
                <a:effectLst/>
              </a:rPr>
              <a:t>Mental Health/Illness</a:t>
            </a:r>
            <a:endParaRPr lang="en-US" sz="2600" b="1" cap="none" spc="0" dirty="0">
              <a:ln/>
              <a:solidFill>
                <a:schemeClr val="accent3"/>
              </a:solidFill>
              <a:effectLst/>
            </a:endParaRPr>
          </a:p>
        </p:txBody>
      </p:sp>
      <p:sp>
        <p:nvSpPr>
          <p:cNvPr id="5" name="Rectangle 4"/>
          <p:cNvSpPr/>
          <p:nvPr/>
        </p:nvSpPr>
        <p:spPr>
          <a:xfrm rot="765310">
            <a:off x="5108306" y="4410774"/>
            <a:ext cx="3576621" cy="769441"/>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4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Lucida Calligraphy" panose="03010101010101010101" pitchFamily="66" charset="0"/>
              </a:rPr>
              <a:t>Disabilities</a:t>
            </a:r>
            <a:endParaRPr lang="en-US" sz="4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latin typeface="Lucida Calligraphy" panose="03010101010101010101" pitchFamily="66" charset="0"/>
            </a:endParaRPr>
          </a:p>
        </p:txBody>
      </p:sp>
      <p:sp>
        <p:nvSpPr>
          <p:cNvPr id="6" name="Rectangle 5"/>
          <p:cNvSpPr/>
          <p:nvPr/>
        </p:nvSpPr>
        <p:spPr>
          <a:xfrm>
            <a:off x="735949" y="5565554"/>
            <a:ext cx="2235851" cy="708542"/>
          </a:xfrm>
          <a:prstGeom prst="rect">
            <a:avLst/>
          </a:prstGeom>
          <a:noFill/>
        </p:spPr>
        <p:txBody>
          <a:bodyPr wrap="square" lIns="91440" tIns="45720" rIns="91440" bIns="45720">
            <a:prstTxWarp prst="textDoubleWave1">
              <a:avLst/>
            </a:prstTxWarp>
            <a:spAutoFit/>
            <a:scene3d>
              <a:camera prst="orthographicFront"/>
              <a:lightRig rig="flat" dir="tl">
                <a:rot lat="0" lon="0" rev="6600000"/>
              </a:lightRig>
            </a:scene3d>
            <a:sp3d extrusionH="25400" contourW="8890">
              <a:bevelT w="38100" h="31750" prst="softRound"/>
              <a:contourClr>
                <a:schemeClr val="accent2">
                  <a:shade val="75000"/>
                </a:schemeClr>
              </a:contourClr>
            </a:sp3d>
          </a:bodyPr>
          <a:lstStyle/>
          <a:p>
            <a:pPr algn="ctr"/>
            <a:r>
              <a:rPr lang="en-US" sz="26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erlin Sans FB Demi" panose="020E0802020502020306" pitchFamily="34" charset="0"/>
              </a:rPr>
              <a:t>LGBTQIA</a:t>
            </a:r>
            <a:endParaRPr lang="en-US" sz="26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Berlin Sans FB Demi" panose="020E0802020502020306" pitchFamily="34" charset="0"/>
            </a:endParaRPr>
          </a:p>
        </p:txBody>
      </p:sp>
      <p:sp>
        <p:nvSpPr>
          <p:cNvPr id="7" name="Rectangle 6"/>
          <p:cNvSpPr/>
          <p:nvPr/>
        </p:nvSpPr>
        <p:spPr>
          <a:xfrm>
            <a:off x="6315051" y="3714554"/>
            <a:ext cx="2066949" cy="693856"/>
          </a:xfrm>
          <a:prstGeom prst="rect">
            <a:avLst/>
          </a:prstGeom>
          <a:noFill/>
        </p:spPr>
        <p:txBody>
          <a:bodyPr wrap="none" lIns="91440" tIns="45720" rIns="91440" bIns="45720">
            <a:prstTxWarp prst="textCascadeDown">
              <a:avLst/>
            </a:prstTxWarp>
            <a:spAutoFit/>
          </a:bodyPr>
          <a:lstStyle/>
          <a:p>
            <a:pPr algn="ctr"/>
            <a:r>
              <a:rPr lang="en-US" sz="22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Religion</a:t>
            </a:r>
            <a:endParaRPr lang="en-US" sz="22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Rectangle 8"/>
          <p:cNvSpPr/>
          <p:nvPr/>
        </p:nvSpPr>
        <p:spPr>
          <a:xfrm>
            <a:off x="6186689" y="3050883"/>
            <a:ext cx="2286000" cy="523220"/>
          </a:xfrm>
          <a:prstGeom prst="rect">
            <a:avLst/>
          </a:prstGeom>
        </p:spPr>
        <p:txBody>
          <a:bodyPr>
            <a:spAutoFit/>
          </a:bodyPr>
          <a:lstStyle/>
          <a:p>
            <a:pPr lvl="0" algn="ctr"/>
            <a:r>
              <a:rPr lang="en-US" sz="2800" b="1" dirty="0" smtClean="0">
                <a:ln w="17780" cmpd="sng">
                  <a:solidFill>
                    <a:srgbClr val="94C600">
                      <a:tint val="3000"/>
                    </a:srgbClr>
                  </a:solidFill>
                  <a:prstDash val="solid"/>
                  <a:miter lim="800000"/>
                </a:ln>
                <a:gradFill>
                  <a:gsLst>
                    <a:gs pos="10000">
                      <a:srgbClr val="94C600">
                        <a:tint val="63000"/>
                        <a:sat val="105000"/>
                      </a:srgbClr>
                    </a:gs>
                    <a:gs pos="90000">
                      <a:srgbClr val="94C600">
                        <a:shade val="50000"/>
                        <a:satMod val="100000"/>
                      </a:srgbClr>
                    </a:gs>
                  </a:gsLst>
                  <a:lin ang="5400000"/>
                </a:gradFill>
                <a:effectLst>
                  <a:outerShdw blurRad="55000" dist="50800" dir="5400000" algn="tl">
                    <a:srgbClr val="000000">
                      <a:alpha val="33000"/>
                    </a:srgbClr>
                  </a:outerShdw>
                </a:effectLst>
                <a:latin typeface="Wide Latin" panose="020A0A07050505020404" pitchFamily="18" charset="0"/>
              </a:rPr>
              <a:t>Race</a:t>
            </a:r>
          </a:p>
        </p:txBody>
      </p:sp>
      <p:sp>
        <p:nvSpPr>
          <p:cNvPr id="10" name="Rectangle 9"/>
          <p:cNvSpPr/>
          <p:nvPr/>
        </p:nvSpPr>
        <p:spPr>
          <a:xfrm>
            <a:off x="3886201" y="4408410"/>
            <a:ext cx="1510554" cy="584775"/>
          </a:xfrm>
          <a:prstGeom prst="rect">
            <a:avLst/>
          </a:prstGeom>
          <a:noFill/>
        </p:spPr>
        <p:txBody>
          <a:bodyPr wrap="square" lIns="91440" tIns="45720" rIns="91440" bIns="45720">
            <a:spAutoFit/>
          </a:bodyPr>
          <a:lstStyle/>
          <a:p>
            <a:pPr algn="ctr"/>
            <a:r>
              <a:rPr lang="en-US" sz="32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Rockwell Extra Bold" panose="02060903040505020403" pitchFamily="18" charset="0"/>
              </a:rPr>
              <a:t>Sex</a:t>
            </a:r>
            <a:endParaRPr lang="en-US" sz="32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Rockwell Extra Bold" panose="02060903040505020403" pitchFamily="18" charset="0"/>
            </a:endParaRPr>
          </a:p>
        </p:txBody>
      </p:sp>
      <p:sp>
        <p:nvSpPr>
          <p:cNvPr id="11" name="Rectangle 10"/>
          <p:cNvSpPr/>
          <p:nvPr/>
        </p:nvSpPr>
        <p:spPr>
          <a:xfrm>
            <a:off x="3251382" y="2687036"/>
            <a:ext cx="2747868" cy="923330"/>
          </a:xfrm>
          <a:prstGeom prst="rect">
            <a:avLst/>
          </a:prstGeom>
          <a:noFill/>
        </p:spPr>
        <p:txBody>
          <a:bodyPr wrap="none" lIns="91440" tIns="45720" rIns="91440" bIns="45720">
            <a:prstTxWarp prst="textDeflate">
              <a:avLst/>
            </a:prstTxWarp>
            <a:spAutoFit/>
          </a:bodyPr>
          <a:lstStyle/>
          <a:p>
            <a:pPr algn="ctr"/>
            <a:r>
              <a:rPr lang="en-US" sz="54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rPr>
              <a:t>Gender</a:t>
            </a:r>
            <a:endParaRPr lang="en-U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12" name="Rectangle 11"/>
          <p:cNvSpPr/>
          <p:nvPr/>
        </p:nvSpPr>
        <p:spPr>
          <a:xfrm>
            <a:off x="762000" y="2106742"/>
            <a:ext cx="1598516" cy="923330"/>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5400" b="1" cap="none" spc="0" dirty="0" smtClean="0">
                <a:ln/>
                <a:solidFill>
                  <a:schemeClr val="accent5">
                    <a:tint val="50000"/>
                    <a:satMod val="180000"/>
                  </a:schemeClr>
                </a:solidFill>
                <a:effectLst/>
              </a:rPr>
              <a:t>Age</a:t>
            </a:r>
            <a:endParaRPr lang="en-US" sz="5400" b="1" cap="none" spc="0" dirty="0">
              <a:ln/>
              <a:solidFill>
                <a:schemeClr val="accent5">
                  <a:tint val="50000"/>
                  <a:satMod val="180000"/>
                </a:schemeClr>
              </a:solidFill>
              <a:effectLst/>
            </a:endParaRPr>
          </a:p>
        </p:txBody>
      </p:sp>
      <p:sp>
        <p:nvSpPr>
          <p:cNvPr id="13" name="Rectangle 12"/>
          <p:cNvSpPr/>
          <p:nvPr/>
        </p:nvSpPr>
        <p:spPr>
          <a:xfrm>
            <a:off x="1043277" y="4333830"/>
            <a:ext cx="2208105" cy="923330"/>
          </a:xfrm>
          <a:prstGeom prst="rect">
            <a:avLst/>
          </a:prstGeom>
          <a:noFill/>
        </p:spPr>
        <p:txBody>
          <a:bodyPr wrap="none" lIns="91440" tIns="45720" rIns="91440" bIns="45720">
            <a:spAutoFit/>
          </a:bodyPr>
          <a:lstStyle/>
          <a:p>
            <a:pPr algn="ctr"/>
            <a:r>
              <a:rPr 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French Script MT" panose="03020402040607040605" pitchFamily="66" charset="0"/>
              </a:rPr>
              <a:t>Language</a:t>
            </a:r>
            <a:endParaRPr lang="en-US"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latin typeface="French Script MT" panose="03020402040607040605" pitchFamily="66" charset="0"/>
            </a:endParaRPr>
          </a:p>
        </p:txBody>
      </p:sp>
      <p:sp>
        <p:nvSpPr>
          <p:cNvPr id="14" name="Rectangle 13"/>
          <p:cNvSpPr/>
          <p:nvPr/>
        </p:nvSpPr>
        <p:spPr>
          <a:xfrm>
            <a:off x="4782958" y="1878142"/>
            <a:ext cx="3467617"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Ethnicity</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15" name="Rectangle 14"/>
          <p:cNvSpPr/>
          <p:nvPr/>
        </p:nvSpPr>
        <p:spPr>
          <a:xfrm>
            <a:off x="4425390" y="5873986"/>
            <a:ext cx="3719287" cy="400110"/>
          </a:xfrm>
          <a:prstGeom prst="rect">
            <a:avLst/>
          </a:prstGeom>
          <a:noFill/>
        </p:spPr>
        <p:txBody>
          <a:bodyPr wrap="none" lIns="91440" tIns="45720" rIns="91440" bIns="45720">
            <a:prstTxWarp prst="textPlain">
              <a:avLst/>
            </a:prstTxWarp>
            <a:spAutoFit/>
          </a:bodyPr>
          <a:lstStyle/>
          <a:p>
            <a:pPr algn="ctr"/>
            <a:r>
              <a:rPr lang="en-US" sz="2000" b="1" cap="none"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reflection blurRad="6350" stA="55000" endA="50" endPos="85000" dist="29997" dir="5400000" sy="-100000" algn="bl" rotWithShape="0"/>
                </a:effectLst>
              </a:rPr>
              <a:t>Geographic Differences</a:t>
            </a:r>
            <a:endParaRPr lang="en-US" sz="2000" b="1" cap="none" spc="200" dirty="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reflection blurRad="6350" stA="55000" endA="50" endPos="85000" dist="29997" dir="5400000" sy="-100000" algn="bl" rotWithShape="0"/>
              </a:effectLst>
            </a:endParaRPr>
          </a:p>
        </p:txBody>
      </p:sp>
      <p:sp>
        <p:nvSpPr>
          <p:cNvPr id="16" name="Rectangle 15"/>
          <p:cNvSpPr/>
          <p:nvPr/>
        </p:nvSpPr>
        <p:spPr>
          <a:xfrm>
            <a:off x="1904131" y="3485080"/>
            <a:ext cx="3605475"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Economic</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7" name="Rectangle 16"/>
          <p:cNvSpPr/>
          <p:nvPr/>
        </p:nvSpPr>
        <p:spPr>
          <a:xfrm>
            <a:off x="3251382" y="5131246"/>
            <a:ext cx="3143809" cy="553998"/>
          </a:xfrm>
          <a:prstGeom prst="rect">
            <a:avLst/>
          </a:prstGeom>
          <a:noFill/>
        </p:spPr>
        <p:txBody>
          <a:bodyPr wrap="none" lIns="91440" tIns="45720" rIns="91440" bIns="45720">
            <a:spAutoFit/>
          </a:bodyPr>
          <a:lstStyle/>
          <a:p>
            <a:pPr algn="ctr"/>
            <a:r>
              <a:rPr lang="en-US" sz="3000" b="0" cap="none" spc="0" dirty="0" smtClean="0">
                <a:ln w="18415" cmpd="sng">
                  <a:solidFill>
                    <a:srgbClr val="FFFFFF"/>
                  </a:solidFill>
                  <a:prstDash val="solid"/>
                </a:ln>
                <a:solidFill>
                  <a:srgbClr val="FFFFFF"/>
                </a:solidFill>
                <a:effectLst>
                  <a:glow rad="228600">
                    <a:schemeClr val="accent3">
                      <a:satMod val="175000"/>
                      <a:alpha val="40000"/>
                    </a:schemeClr>
                  </a:glow>
                  <a:outerShdw blurRad="63500" dir="3600000" algn="tl" rotWithShape="0">
                    <a:srgbClr val="000000">
                      <a:alpha val="70000"/>
                    </a:srgbClr>
                  </a:outerShdw>
                </a:effectLst>
              </a:rPr>
              <a:t>Life Experiences</a:t>
            </a:r>
            <a:endParaRPr lang="en-US" sz="3000" b="0" cap="none" spc="0" dirty="0">
              <a:ln w="18415" cmpd="sng">
                <a:solidFill>
                  <a:srgbClr val="FFFFFF"/>
                </a:solidFill>
                <a:prstDash val="solid"/>
              </a:ln>
              <a:solidFill>
                <a:srgbClr val="FFFFFF"/>
              </a:solidFill>
              <a:effectLst>
                <a:glow rad="228600">
                  <a:schemeClr val="accent3">
                    <a:satMod val="175000"/>
                    <a:alpha val="40000"/>
                  </a:schemeClr>
                </a:glow>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992051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childTnLst>
                          </p:cTn>
                        </p:par>
                        <p:par>
                          <p:cTn id="10" fill="hold">
                            <p:stCondLst>
                              <p:cond delay="500"/>
                            </p:stCondLst>
                            <p:childTnLst>
                              <p:par>
                                <p:cTn id="11" presetID="53" presetClass="entr" presetSubtype="16" fill="hold" grpId="0" nodeType="after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
                                          </p:val>
                                        </p:tav>
                                        <p:tav tm="100000">
                                          <p:val>
                                            <p:strVal val="#ppt_w"/>
                                          </p:val>
                                        </p:tav>
                                      </p:tavLst>
                                    </p:anim>
                                    <p:anim calcmode="lin" valueType="num">
                                      <p:cBhvr>
                                        <p:cTn id="14" dur="500" fill="hold"/>
                                        <p:tgtEl>
                                          <p:spTgt spid="11"/>
                                        </p:tgtEl>
                                        <p:attrNameLst>
                                          <p:attrName>ppt_h</p:attrName>
                                        </p:attrNameLst>
                                      </p:cBhvr>
                                      <p:tavLst>
                                        <p:tav tm="0">
                                          <p:val>
                                            <p:fltVal val="0"/>
                                          </p:val>
                                        </p:tav>
                                        <p:tav tm="100000">
                                          <p:val>
                                            <p:strVal val="#ppt_h"/>
                                          </p:val>
                                        </p:tav>
                                      </p:tavLst>
                                    </p:anim>
                                    <p:animEffect transition="in" filter="fade">
                                      <p:cBhvr>
                                        <p:cTn id="15" dur="500"/>
                                        <p:tgtEl>
                                          <p:spTgt spid="11"/>
                                        </p:tgtEl>
                                      </p:cBhvr>
                                    </p:animEffect>
                                  </p:childTnLst>
                                </p:cTn>
                              </p:par>
                            </p:childTnLst>
                          </p:cTn>
                        </p:par>
                        <p:par>
                          <p:cTn id="16" fill="hold">
                            <p:stCondLst>
                              <p:cond delay="1000"/>
                            </p:stCondLst>
                            <p:childTnLst>
                              <p:par>
                                <p:cTn id="17" presetID="53" presetClass="entr" presetSubtype="16" fill="hold" grpId="0" nodeType="after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p:cTn id="19" dur="500" fill="hold"/>
                                        <p:tgtEl>
                                          <p:spTgt spid="17"/>
                                        </p:tgtEl>
                                        <p:attrNameLst>
                                          <p:attrName>ppt_w</p:attrName>
                                        </p:attrNameLst>
                                      </p:cBhvr>
                                      <p:tavLst>
                                        <p:tav tm="0">
                                          <p:val>
                                            <p:fltVal val="0"/>
                                          </p:val>
                                        </p:tav>
                                        <p:tav tm="100000">
                                          <p:val>
                                            <p:strVal val="#ppt_w"/>
                                          </p:val>
                                        </p:tav>
                                      </p:tavLst>
                                    </p:anim>
                                    <p:anim calcmode="lin" valueType="num">
                                      <p:cBhvr>
                                        <p:cTn id="20" dur="500" fill="hold"/>
                                        <p:tgtEl>
                                          <p:spTgt spid="17"/>
                                        </p:tgtEl>
                                        <p:attrNameLst>
                                          <p:attrName>ppt_h</p:attrName>
                                        </p:attrNameLst>
                                      </p:cBhvr>
                                      <p:tavLst>
                                        <p:tav tm="0">
                                          <p:val>
                                            <p:fltVal val="0"/>
                                          </p:val>
                                        </p:tav>
                                        <p:tav tm="100000">
                                          <p:val>
                                            <p:strVal val="#ppt_h"/>
                                          </p:val>
                                        </p:tav>
                                      </p:tavLst>
                                    </p:anim>
                                    <p:animEffect transition="in" filter="fade">
                                      <p:cBhvr>
                                        <p:cTn id="21" dur="500"/>
                                        <p:tgtEl>
                                          <p:spTgt spid="17"/>
                                        </p:tgtEl>
                                      </p:cBhvr>
                                    </p:animEffect>
                                  </p:childTnLst>
                                </p:cTn>
                              </p:par>
                            </p:childTnLst>
                          </p:cTn>
                        </p:par>
                        <p:par>
                          <p:cTn id="22" fill="hold">
                            <p:stCondLst>
                              <p:cond delay="1500"/>
                            </p:stCondLst>
                            <p:childTnLst>
                              <p:par>
                                <p:cTn id="23" presetID="53" presetClass="entr" presetSubtype="16" fill="hold" grpId="0" nodeType="after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500" fill="hold"/>
                                        <p:tgtEl>
                                          <p:spTgt spid="14"/>
                                        </p:tgtEl>
                                        <p:attrNameLst>
                                          <p:attrName>ppt_w</p:attrName>
                                        </p:attrNameLst>
                                      </p:cBhvr>
                                      <p:tavLst>
                                        <p:tav tm="0">
                                          <p:val>
                                            <p:fltVal val="0"/>
                                          </p:val>
                                        </p:tav>
                                        <p:tav tm="100000">
                                          <p:val>
                                            <p:strVal val="#ppt_w"/>
                                          </p:val>
                                        </p:tav>
                                      </p:tavLst>
                                    </p:anim>
                                    <p:anim calcmode="lin" valueType="num">
                                      <p:cBhvr>
                                        <p:cTn id="26" dur="500" fill="hold"/>
                                        <p:tgtEl>
                                          <p:spTgt spid="14"/>
                                        </p:tgtEl>
                                        <p:attrNameLst>
                                          <p:attrName>ppt_h</p:attrName>
                                        </p:attrNameLst>
                                      </p:cBhvr>
                                      <p:tavLst>
                                        <p:tav tm="0">
                                          <p:val>
                                            <p:fltVal val="0"/>
                                          </p:val>
                                        </p:tav>
                                        <p:tav tm="100000">
                                          <p:val>
                                            <p:strVal val="#ppt_h"/>
                                          </p:val>
                                        </p:tav>
                                      </p:tavLst>
                                    </p:anim>
                                    <p:animEffect transition="in" filter="fade">
                                      <p:cBhvr>
                                        <p:cTn id="27" dur="500"/>
                                        <p:tgtEl>
                                          <p:spTgt spid="14"/>
                                        </p:tgtEl>
                                      </p:cBhvr>
                                    </p:animEffect>
                                  </p:childTnLst>
                                </p:cTn>
                              </p:par>
                            </p:childTnLst>
                          </p:cTn>
                        </p:par>
                        <p:par>
                          <p:cTn id="28" fill="hold">
                            <p:stCondLst>
                              <p:cond delay="2000"/>
                            </p:stCondLst>
                            <p:childTnLst>
                              <p:par>
                                <p:cTn id="29" presetID="53" presetClass="entr" presetSubtype="16" fill="hold" grpId="0" nodeType="after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Effect transition="in" filter="fade">
                                      <p:cBhvr>
                                        <p:cTn id="33" dur="500"/>
                                        <p:tgtEl>
                                          <p:spTgt spid="6"/>
                                        </p:tgtEl>
                                      </p:cBhvr>
                                    </p:animEffect>
                                  </p:childTnLst>
                                </p:cTn>
                              </p:par>
                            </p:childTnLst>
                          </p:cTn>
                        </p:par>
                        <p:par>
                          <p:cTn id="34" fill="hold">
                            <p:stCondLst>
                              <p:cond delay="2500"/>
                            </p:stCondLst>
                            <p:childTnLst>
                              <p:par>
                                <p:cTn id="35" presetID="53" presetClass="entr" presetSubtype="16" fill="hold" grpId="0" nodeType="after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p:cTn id="37" dur="500" fill="hold"/>
                                        <p:tgtEl>
                                          <p:spTgt spid="16"/>
                                        </p:tgtEl>
                                        <p:attrNameLst>
                                          <p:attrName>ppt_w</p:attrName>
                                        </p:attrNameLst>
                                      </p:cBhvr>
                                      <p:tavLst>
                                        <p:tav tm="0">
                                          <p:val>
                                            <p:fltVal val="0"/>
                                          </p:val>
                                        </p:tav>
                                        <p:tav tm="100000">
                                          <p:val>
                                            <p:strVal val="#ppt_w"/>
                                          </p:val>
                                        </p:tav>
                                      </p:tavLst>
                                    </p:anim>
                                    <p:anim calcmode="lin" valueType="num">
                                      <p:cBhvr>
                                        <p:cTn id="38" dur="500" fill="hold"/>
                                        <p:tgtEl>
                                          <p:spTgt spid="16"/>
                                        </p:tgtEl>
                                        <p:attrNameLst>
                                          <p:attrName>ppt_h</p:attrName>
                                        </p:attrNameLst>
                                      </p:cBhvr>
                                      <p:tavLst>
                                        <p:tav tm="0">
                                          <p:val>
                                            <p:fltVal val="0"/>
                                          </p:val>
                                        </p:tav>
                                        <p:tav tm="100000">
                                          <p:val>
                                            <p:strVal val="#ppt_h"/>
                                          </p:val>
                                        </p:tav>
                                      </p:tavLst>
                                    </p:anim>
                                    <p:animEffect transition="in" filter="fade">
                                      <p:cBhvr>
                                        <p:cTn id="39" dur="500"/>
                                        <p:tgtEl>
                                          <p:spTgt spid="16"/>
                                        </p:tgtEl>
                                      </p:cBhvr>
                                    </p:animEffect>
                                  </p:childTnLst>
                                </p:cTn>
                              </p:par>
                            </p:childTnLst>
                          </p:cTn>
                        </p:par>
                        <p:par>
                          <p:cTn id="40" fill="hold">
                            <p:stCondLst>
                              <p:cond delay="3000"/>
                            </p:stCondLst>
                            <p:childTnLst>
                              <p:par>
                                <p:cTn id="41" presetID="53" presetClass="entr" presetSubtype="16" fill="hold" grpId="0" nodeType="after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p:cTn id="43" dur="500" fill="hold"/>
                                        <p:tgtEl>
                                          <p:spTgt spid="15"/>
                                        </p:tgtEl>
                                        <p:attrNameLst>
                                          <p:attrName>ppt_w</p:attrName>
                                        </p:attrNameLst>
                                      </p:cBhvr>
                                      <p:tavLst>
                                        <p:tav tm="0">
                                          <p:val>
                                            <p:fltVal val="0"/>
                                          </p:val>
                                        </p:tav>
                                        <p:tav tm="100000">
                                          <p:val>
                                            <p:strVal val="#ppt_w"/>
                                          </p:val>
                                        </p:tav>
                                      </p:tavLst>
                                    </p:anim>
                                    <p:anim calcmode="lin" valueType="num">
                                      <p:cBhvr>
                                        <p:cTn id="44" dur="500" fill="hold"/>
                                        <p:tgtEl>
                                          <p:spTgt spid="15"/>
                                        </p:tgtEl>
                                        <p:attrNameLst>
                                          <p:attrName>ppt_h</p:attrName>
                                        </p:attrNameLst>
                                      </p:cBhvr>
                                      <p:tavLst>
                                        <p:tav tm="0">
                                          <p:val>
                                            <p:fltVal val="0"/>
                                          </p:val>
                                        </p:tav>
                                        <p:tav tm="100000">
                                          <p:val>
                                            <p:strVal val="#ppt_h"/>
                                          </p:val>
                                        </p:tav>
                                      </p:tavLst>
                                    </p:anim>
                                    <p:animEffect transition="in" filter="fade">
                                      <p:cBhvr>
                                        <p:cTn id="45" dur="500"/>
                                        <p:tgtEl>
                                          <p:spTgt spid="15"/>
                                        </p:tgtEl>
                                      </p:cBhvr>
                                    </p:animEffect>
                                  </p:childTnLst>
                                </p:cTn>
                              </p:par>
                            </p:childTnLst>
                          </p:cTn>
                        </p:par>
                        <p:par>
                          <p:cTn id="46" fill="hold">
                            <p:stCondLst>
                              <p:cond delay="3500"/>
                            </p:stCondLst>
                            <p:childTnLst>
                              <p:par>
                                <p:cTn id="47" presetID="53" presetClass="entr" presetSubtype="16" fill="hold" grpId="0" nodeType="after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p:cTn id="49" dur="500" fill="hold"/>
                                        <p:tgtEl>
                                          <p:spTgt spid="5"/>
                                        </p:tgtEl>
                                        <p:attrNameLst>
                                          <p:attrName>ppt_w</p:attrName>
                                        </p:attrNameLst>
                                      </p:cBhvr>
                                      <p:tavLst>
                                        <p:tav tm="0">
                                          <p:val>
                                            <p:fltVal val="0"/>
                                          </p:val>
                                        </p:tav>
                                        <p:tav tm="100000">
                                          <p:val>
                                            <p:strVal val="#ppt_w"/>
                                          </p:val>
                                        </p:tav>
                                      </p:tavLst>
                                    </p:anim>
                                    <p:anim calcmode="lin" valueType="num">
                                      <p:cBhvr>
                                        <p:cTn id="50" dur="500" fill="hold"/>
                                        <p:tgtEl>
                                          <p:spTgt spid="5"/>
                                        </p:tgtEl>
                                        <p:attrNameLst>
                                          <p:attrName>ppt_h</p:attrName>
                                        </p:attrNameLst>
                                      </p:cBhvr>
                                      <p:tavLst>
                                        <p:tav tm="0">
                                          <p:val>
                                            <p:fltVal val="0"/>
                                          </p:val>
                                        </p:tav>
                                        <p:tav tm="100000">
                                          <p:val>
                                            <p:strVal val="#ppt_h"/>
                                          </p:val>
                                        </p:tav>
                                      </p:tavLst>
                                    </p:anim>
                                    <p:animEffect transition="in" filter="fade">
                                      <p:cBhvr>
                                        <p:cTn id="51" dur="500"/>
                                        <p:tgtEl>
                                          <p:spTgt spid="5"/>
                                        </p:tgtEl>
                                      </p:cBhvr>
                                    </p:animEffect>
                                  </p:childTnLst>
                                </p:cTn>
                              </p:par>
                            </p:childTnLst>
                          </p:cTn>
                        </p:par>
                        <p:par>
                          <p:cTn id="52" fill="hold">
                            <p:stCondLst>
                              <p:cond delay="4000"/>
                            </p:stCondLst>
                            <p:childTnLst>
                              <p:par>
                                <p:cTn id="53" presetID="53" presetClass="entr" presetSubtype="16" fill="hold" grpId="0" nodeType="after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Effect transition="in" filter="fade">
                                      <p:cBhvr>
                                        <p:cTn id="57" dur="500"/>
                                        <p:tgtEl>
                                          <p:spTgt spid="10"/>
                                        </p:tgtEl>
                                      </p:cBhvr>
                                    </p:animEffect>
                                  </p:childTnLst>
                                </p:cTn>
                              </p:par>
                            </p:childTnLst>
                          </p:cTn>
                        </p:par>
                        <p:par>
                          <p:cTn id="58" fill="hold">
                            <p:stCondLst>
                              <p:cond delay="4500"/>
                            </p:stCondLst>
                            <p:childTnLst>
                              <p:par>
                                <p:cTn id="59" presetID="53" presetClass="entr" presetSubtype="16" fill="hold" grpId="0" nodeType="afterEffect">
                                  <p:stCondLst>
                                    <p:cond delay="0"/>
                                  </p:stCondLst>
                                  <p:childTnLst>
                                    <p:set>
                                      <p:cBhvr>
                                        <p:cTn id="60" dur="1" fill="hold">
                                          <p:stCondLst>
                                            <p:cond delay="0"/>
                                          </p:stCondLst>
                                        </p:cTn>
                                        <p:tgtEl>
                                          <p:spTgt spid="4"/>
                                        </p:tgtEl>
                                        <p:attrNameLst>
                                          <p:attrName>style.visibility</p:attrName>
                                        </p:attrNameLst>
                                      </p:cBhvr>
                                      <p:to>
                                        <p:strVal val="visible"/>
                                      </p:to>
                                    </p:set>
                                    <p:anim calcmode="lin" valueType="num">
                                      <p:cBhvr>
                                        <p:cTn id="61" dur="500" fill="hold"/>
                                        <p:tgtEl>
                                          <p:spTgt spid="4"/>
                                        </p:tgtEl>
                                        <p:attrNameLst>
                                          <p:attrName>ppt_w</p:attrName>
                                        </p:attrNameLst>
                                      </p:cBhvr>
                                      <p:tavLst>
                                        <p:tav tm="0">
                                          <p:val>
                                            <p:fltVal val="0"/>
                                          </p:val>
                                        </p:tav>
                                        <p:tav tm="100000">
                                          <p:val>
                                            <p:strVal val="#ppt_w"/>
                                          </p:val>
                                        </p:tav>
                                      </p:tavLst>
                                    </p:anim>
                                    <p:anim calcmode="lin" valueType="num">
                                      <p:cBhvr>
                                        <p:cTn id="62" dur="500" fill="hold"/>
                                        <p:tgtEl>
                                          <p:spTgt spid="4"/>
                                        </p:tgtEl>
                                        <p:attrNameLst>
                                          <p:attrName>ppt_h</p:attrName>
                                        </p:attrNameLst>
                                      </p:cBhvr>
                                      <p:tavLst>
                                        <p:tav tm="0">
                                          <p:val>
                                            <p:fltVal val="0"/>
                                          </p:val>
                                        </p:tav>
                                        <p:tav tm="100000">
                                          <p:val>
                                            <p:strVal val="#ppt_h"/>
                                          </p:val>
                                        </p:tav>
                                      </p:tavLst>
                                    </p:anim>
                                    <p:animEffect transition="in" filter="fade">
                                      <p:cBhvr>
                                        <p:cTn id="63" dur="500"/>
                                        <p:tgtEl>
                                          <p:spTgt spid="4"/>
                                        </p:tgtEl>
                                      </p:cBhvr>
                                    </p:animEffect>
                                  </p:childTnLst>
                                </p:cTn>
                              </p:par>
                            </p:childTnLst>
                          </p:cTn>
                        </p:par>
                        <p:par>
                          <p:cTn id="64" fill="hold">
                            <p:stCondLst>
                              <p:cond delay="5000"/>
                            </p:stCondLst>
                            <p:childTnLst>
                              <p:par>
                                <p:cTn id="65" presetID="53" presetClass="entr" presetSubtype="16" fill="hold" grpId="0" nodeType="afterEffect">
                                  <p:stCondLst>
                                    <p:cond delay="0"/>
                                  </p:stCondLst>
                                  <p:childTnLst>
                                    <p:set>
                                      <p:cBhvr>
                                        <p:cTn id="66" dur="1" fill="hold">
                                          <p:stCondLst>
                                            <p:cond delay="0"/>
                                          </p:stCondLst>
                                        </p:cTn>
                                        <p:tgtEl>
                                          <p:spTgt spid="9"/>
                                        </p:tgtEl>
                                        <p:attrNameLst>
                                          <p:attrName>style.visibility</p:attrName>
                                        </p:attrNameLst>
                                      </p:cBhvr>
                                      <p:to>
                                        <p:strVal val="visible"/>
                                      </p:to>
                                    </p:set>
                                    <p:anim calcmode="lin" valueType="num">
                                      <p:cBhvr>
                                        <p:cTn id="67" dur="500" fill="hold"/>
                                        <p:tgtEl>
                                          <p:spTgt spid="9"/>
                                        </p:tgtEl>
                                        <p:attrNameLst>
                                          <p:attrName>ppt_w</p:attrName>
                                        </p:attrNameLst>
                                      </p:cBhvr>
                                      <p:tavLst>
                                        <p:tav tm="0">
                                          <p:val>
                                            <p:fltVal val="0"/>
                                          </p:val>
                                        </p:tav>
                                        <p:tav tm="100000">
                                          <p:val>
                                            <p:strVal val="#ppt_w"/>
                                          </p:val>
                                        </p:tav>
                                      </p:tavLst>
                                    </p:anim>
                                    <p:anim calcmode="lin" valueType="num">
                                      <p:cBhvr>
                                        <p:cTn id="68" dur="500" fill="hold"/>
                                        <p:tgtEl>
                                          <p:spTgt spid="9"/>
                                        </p:tgtEl>
                                        <p:attrNameLst>
                                          <p:attrName>ppt_h</p:attrName>
                                        </p:attrNameLst>
                                      </p:cBhvr>
                                      <p:tavLst>
                                        <p:tav tm="0">
                                          <p:val>
                                            <p:fltVal val="0"/>
                                          </p:val>
                                        </p:tav>
                                        <p:tav tm="100000">
                                          <p:val>
                                            <p:strVal val="#ppt_h"/>
                                          </p:val>
                                        </p:tav>
                                      </p:tavLst>
                                    </p:anim>
                                    <p:animEffect transition="in" filter="fade">
                                      <p:cBhvr>
                                        <p:cTn id="69" dur="500"/>
                                        <p:tgtEl>
                                          <p:spTgt spid="9"/>
                                        </p:tgtEl>
                                      </p:cBhvr>
                                    </p:animEffect>
                                  </p:childTnLst>
                                </p:cTn>
                              </p:par>
                            </p:childTnLst>
                          </p:cTn>
                        </p:par>
                        <p:par>
                          <p:cTn id="70" fill="hold">
                            <p:stCondLst>
                              <p:cond delay="5500"/>
                            </p:stCondLst>
                            <p:childTnLst>
                              <p:par>
                                <p:cTn id="71" presetID="53" presetClass="entr" presetSubtype="16" fill="hold" grpId="0" nodeType="afterEffect">
                                  <p:stCondLst>
                                    <p:cond delay="0"/>
                                  </p:stCondLst>
                                  <p:childTnLst>
                                    <p:set>
                                      <p:cBhvr>
                                        <p:cTn id="72" dur="1" fill="hold">
                                          <p:stCondLst>
                                            <p:cond delay="0"/>
                                          </p:stCondLst>
                                        </p:cTn>
                                        <p:tgtEl>
                                          <p:spTgt spid="7"/>
                                        </p:tgtEl>
                                        <p:attrNameLst>
                                          <p:attrName>style.visibility</p:attrName>
                                        </p:attrNameLst>
                                      </p:cBhvr>
                                      <p:to>
                                        <p:strVal val="visible"/>
                                      </p:to>
                                    </p:set>
                                    <p:anim calcmode="lin" valueType="num">
                                      <p:cBhvr>
                                        <p:cTn id="73" dur="500" fill="hold"/>
                                        <p:tgtEl>
                                          <p:spTgt spid="7"/>
                                        </p:tgtEl>
                                        <p:attrNameLst>
                                          <p:attrName>ppt_w</p:attrName>
                                        </p:attrNameLst>
                                      </p:cBhvr>
                                      <p:tavLst>
                                        <p:tav tm="0">
                                          <p:val>
                                            <p:fltVal val="0"/>
                                          </p:val>
                                        </p:tav>
                                        <p:tav tm="100000">
                                          <p:val>
                                            <p:strVal val="#ppt_w"/>
                                          </p:val>
                                        </p:tav>
                                      </p:tavLst>
                                    </p:anim>
                                    <p:anim calcmode="lin" valueType="num">
                                      <p:cBhvr>
                                        <p:cTn id="74" dur="500" fill="hold"/>
                                        <p:tgtEl>
                                          <p:spTgt spid="7"/>
                                        </p:tgtEl>
                                        <p:attrNameLst>
                                          <p:attrName>ppt_h</p:attrName>
                                        </p:attrNameLst>
                                      </p:cBhvr>
                                      <p:tavLst>
                                        <p:tav tm="0">
                                          <p:val>
                                            <p:fltVal val="0"/>
                                          </p:val>
                                        </p:tav>
                                        <p:tav tm="100000">
                                          <p:val>
                                            <p:strVal val="#ppt_h"/>
                                          </p:val>
                                        </p:tav>
                                      </p:tavLst>
                                    </p:anim>
                                    <p:animEffect transition="in" filter="fade">
                                      <p:cBhvr>
                                        <p:cTn id="7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P spid="10" grpId="0"/>
      <p:bldP spid="11" grpId="0"/>
      <p:bldP spid="12" grpId="0"/>
      <p:bldP spid="14"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ACTIVITY #1: Cultures to Which I Belong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16205547"/>
              </p:ext>
            </p:extLst>
          </p:nvPr>
        </p:nvGraphicFramePr>
        <p:xfrm>
          <a:off x="1042988" y="2324100"/>
          <a:ext cx="7034212" cy="3848103"/>
        </p:xfrm>
        <a:graphic>
          <a:graphicData uri="http://schemas.openxmlformats.org/drawingml/2006/table">
            <a:tbl>
              <a:tblPr firstRow="1" bandRow="1">
                <a:tableStyleId>{5C22544A-7EE6-4342-B048-85BDC9FD1C3A}</a:tableStyleId>
              </a:tblPr>
              <a:tblGrid>
                <a:gridCol w="3517106"/>
                <a:gridCol w="3517106"/>
              </a:tblGrid>
              <a:tr h="549729">
                <a:tc>
                  <a:txBody>
                    <a:bodyPr/>
                    <a:lstStyle/>
                    <a:p>
                      <a:pPr algn="ctr"/>
                      <a:r>
                        <a:rPr lang="en-US" dirty="0" smtClean="0"/>
                        <a:t>Name</a:t>
                      </a:r>
                      <a:r>
                        <a:rPr lang="en-US" baseline="0" dirty="0" smtClean="0"/>
                        <a:t> of Culture</a:t>
                      </a:r>
                      <a:endParaRPr lang="en-US" dirty="0"/>
                    </a:p>
                  </a:txBody>
                  <a:tcPr/>
                </a:tc>
                <a:tc>
                  <a:txBody>
                    <a:bodyPr/>
                    <a:lstStyle/>
                    <a:p>
                      <a:pPr algn="ctr"/>
                      <a:r>
                        <a:rPr lang="en-US" dirty="0" smtClean="0"/>
                        <a:t>Shared Practices and Beliefs</a:t>
                      </a:r>
                      <a:endParaRPr lang="en-US" dirty="0"/>
                    </a:p>
                  </a:txBody>
                  <a:tcPr/>
                </a:tc>
              </a:tr>
              <a:tr h="549729">
                <a:tc>
                  <a:txBody>
                    <a:bodyPr/>
                    <a:lstStyle/>
                    <a:p>
                      <a:endParaRPr lang="en-US"/>
                    </a:p>
                  </a:txBody>
                  <a:tcPr/>
                </a:tc>
                <a:tc>
                  <a:txBody>
                    <a:bodyPr/>
                    <a:lstStyle/>
                    <a:p>
                      <a:endParaRPr lang="en-US"/>
                    </a:p>
                  </a:txBody>
                  <a:tcPr/>
                </a:tc>
              </a:tr>
              <a:tr h="549729">
                <a:tc>
                  <a:txBody>
                    <a:bodyPr/>
                    <a:lstStyle/>
                    <a:p>
                      <a:endParaRPr lang="en-US" dirty="0"/>
                    </a:p>
                  </a:txBody>
                  <a:tcPr/>
                </a:tc>
                <a:tc>
                  <a:txBody>
                    <a:bodyPr/>
                    <a:lstStyle/>
                    <a:p>
                      <a:endParaRPr lang="en-US"/>
                    </a:p>
                  </a:txBody>
                  <a:tcPr/>
                </a:tc>
              </a:tr>
              <a:tr h="549729">
                <a:tc>
                  <a:txBody>
                    <a:bodyPr/>
                    <a:lstStyle/>
                    <a:p>
                      <a:endParaRPr lang="en-US"/>
                    </a:p>
                  </a:txBody>
                  <a:tcPr/>
                </a:tc>
                <a:tc>
                  <a:txBody>
                    <a:bodyPr/>
                    <a:lstStyle/>
                    <a:p>
                      <a:endParaRPr lang="en-US"/>
                    </a:p>
                  </a:txBody>
                  <a:tcPr/>
                </a:tc>
              </a:tr>
              <a:tr h="549729">
                <a:tc>
                  <a:txBody>
                    <a:bodyPr/>
                    <a:lstStyle/>
                    <a:p>
                      <a:endParaRPr lang="en-US"/>
                    </a:p>
                  </a:txBody>
                  <a:tcPr/>
                </a:tc>
                <a:tc>
                  <a:txBody>
                    <a:bodyPr/>
                    <a:lstStyle/>
                    <a:p>
                      <a:endParaRPr lang="en-US"/>
                    </a:p>
                  </a:txBody>
                  <a:tcPr/>
                </a:tc>
              </a:tr>
              <a:tr h="549729">
                <a:tc>
                  <a:txBody>
                    <a:bodyPr/>
                    <a:lstStyle/>
                    <a:p>
                      <a:endParaRPr lang="en-US"/>
                    </a:p>
                  </a:txBody>
                  <a:tcPr/>
                </a:tc>
                <a:tc>
                  <a:txBody>
                    <a:bodyPr/>
                    <a:lstStyle/>
                    <a:p>
                      <a:endParaRPr lang="en-US"/>
                    </a:p>
                  </a:txBody>
                  <a:tcPr/>
                </a:tc>
              </a:tr>
              <a:tr h="549729">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1317636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Is This Important?</a:t>
            </a:r>
            <a:endParaRPr lang="en-US" dirty="0"/>
          </a:p>
        </p:txBody>
      </p:sp>
    </p:spTree>
    <p:extLst>
      <p:ext uri="{BB962C8B-B14F-4D97-AF65-F5344CB8AC3E}">
        <p14:creationId xmlns:p14="http://schemas.microsoft.com/office/powerpoint/2010/main" val="12263158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NY Rules of Professional Conduct</a:t>
            </a:r>
            <a:endParaRPr lang="en-US" dirty="0"/>
          </a:p>
        </p:txBody>
      </p:sp>
      <p:sp>
        <p:nvSpPr>
          <p:cNvPr id="3" name="Content Placeholder 2"/>
          <p:cNvSpPr>
            <a:spLocks noGrp="1"/>
          </p:cNvSpPr>
          <p:nvPr>
            <p:ph idx="1"/>
          </p:nvPr>
        </p:nvSpPr>
        <p:spPr/>
        <p:txBody>
          <a:bodyPr>
            <a:normAutofit/>
          </a:bodyPr>
          <a:lstStyle/>
          <a:p>
            <a:r>
              <a:rPr lang="en-US" dirty="0" smtClean="0"/>
              <a:t>Rule 1.1 – Competence</a:t>
            </a:r>
          </a:p>
          <a:p>
            <a:r>
              <a:rPr lang="en-US" dirty="0" smtClean="0"/>
              <a:t>Rule 1.4 – Communication</a:t>
            </a:r>
          </a:p>
          <a:p>
            <a:r>
              <a:rPr lang="en-US" dirty="0" smtClean="0"/>
              <a:t>Rule 1.6 – Confidentiality of Information</a:t>
            </a:r>
          </a:p>
          <a:p>
            <a:r>
              <a:rPr lang="en-US" dirty="0" smtClean="0"/>
              <a:t>Rule 1.14 – Client with Diminished Capacity</a:t>
            </a:r>
          </a:p>
          <a:p>
            <a:r>
              <a:rPr lang="en-US" dirty="0" smtClean="0"/>
              <a:t>Rule 2.1 – Advisor</a:t>
            </a:r>
          </a:p>
        </p:txBody>
      </p:sp>
    </p:spTree>
    <p:extLst>
      <p:ext uri="{BB962C8B-B14F-4D97-AF65-F5344CB8AC3E}">
        <p14:creationId xmlns:p14="http://schemas.microsoft.com/office/powerpoint/2010/main" val="3097311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ABA Standards for Civil Pro Bono Programs</a:t>
            </a:r>
            <a:endParaRPr lang="en-US" dirty="0"/>
          </a:p>
        </p:txBody>
      </p:sp>
      <p:sp>
        <p:nvSpPr>
          <p:cNvPr id="3" name="Content Placeholder 2"/>
          <p:cNvSpPr>
            <a:spLocks noGrp="1"/>
          </p:cNvSpPr>
          <p:nvPr>
            <p:ph idx="1"/>
          </p:nvPr>
        </p:nvSpPr>
        <p:spPr>
          <a:xfrm>
            <a:off x="1043492" y="2323652"/>
            <a:ext cx="7643308" cy="4229548"/>
          </a:xfrm>
        </p:spPr>
        <p:txBody>
          <a:bodyPr>
            <a:normAutofit fontScale="70000" lnSpcReduction="20000"/>
          </a:bodyPr>
          <a:lstStyle/>
          <a:p>
            <a:r>
              <a:rPr lang="en-US" dirty="0" smtClean="0"/>
              <a:t>Standard 2.1 – Infrastructure – Program Personnel</a:t>
            </a:r>
          </a:p>
          <a:p>
            <a:r>
              <a:rPr lang="en-US" dirty="0" smtClean="0"/>
              <a:t>Standard 2.2 – Attorney Supervision of Non-Attorney Staff</a:t>
            </a:r>
          </a:p>
          <a:p>
            <a:r>
              <a:rPr lang="en-US" dirty="0" smtClean="0"/>
              <a:t>Standard 2.6 – Program Effectiveness – Relations with Others</a:t>
            </a:r>
          </a:p>
          <a:p>
            <a:r>
              <a:rPr lang="en-US" dirty="0" smtClean="0"/>
              <a:t>Standard 2.8 – Program Effectiveness – Identification of Client’s Needs</a:t>
            </a:r>
          </a:p>
          <a:p>
            <a:r>
              <a:rPr lang="en-US" dirty="0" smtClean="0"/>
              <a:t>Standard 2.9 – Service Delivery Systems – Program Priorities</a:t>
            </a:r>
          </a:p>
          <a:p>
            <a:r>
              <a:rPr lang="en-US" dirty="0" smtClean="0"/>
              <a:t>Standard 2.11 – Service Delivery Design – Client Community Access </a:t>
            </a:r>
          </a:p>
          <a:p>
            <a:r>
              <a:rPr lang="en-US" dirty="0" smtClean="0"/>
              <a:t>Standard 3.1 – The Initial Contact – Establishment of an Effective Relationship </a:t>
            </a:r>
          </a:p>
          <a:p>
            <a:r>
              <a:rPr lang="en-US" dirty="0" smtClean="0"/>
              <a:t>Standard 3.2 – The Initial Contact – Communication with Clients</a:t>
            </a:r>
          </a:p>
          <a:p>
            <a:r>
              <a:rPr lang="en-US" dirty="0" smtClean="0"/>
              <a:t>Standard 3.5 – Establishing the Relationship – Non-Discrimination and Diversity</a:t>
            </a:r>
          </a:p>
          <a:p>
            <a:r>
              <a:rPr lang="en-US" dirty="0" smtClean="0"/>
              <a:t>Standard 4.2 – The Initial Interaction – Non-Discrimination and Diversity</a:t>
            </a:r>
          </a:p>
          <a:p>
            <a:r>
              <a:rPr lang="en-US" dirty="0" smtClean="0"/>
              <a:t>Standard 4.4. – Building a Strong Relationship with Volunteers</a:t>
            </a:r>
          </a:p>
          <a:p>
            <a:pPr marL="68580" indent="0">
              <a:buNone/>
            </a:pPr>
            <a:endParaRPr lang="en-US" dirty="0"/>
          </a:p>
          <a:p>
            <a:pPr marL="68580" indent="0">
              <a:buNone/>
            </a:pPr>
            <a:r>
              <a:rPr lang="en-US" sz="1900" dirty="0"/>
              <a:t>http://www.americanbar.org/content/dam/aba/images/news/PDF/109.pdf</a:t>
            </a:r>
          </a:p>
        </p:txBody>
      </p:sp>
    </p:spTree>
    <p:extLst>
      <p:ext uri="{BB962C8B-B14F-4D97-AF65-F5344CB8AC3E}">
        <p14:creationId xmlns:p14="http://schemas.microsoft.com/office/powerpoint/2010/main" val="27294653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Working with Diverse Client Populations</a:t>
            </a:r>
            <a:endParaRPr lang="en-US" dirty="0"/>
          </a:p>
        </p:txBody>
      </p:sp>
      <p:sp>
        <p:nvSpPr>
          <p:cNvPr id="3" name="Content Placeholder 2"/>
          <p:cNvSpPr>
            <a:spLocks noGrp="1"/>
          </p:cNvSpPr>
          <p:nvPr>
            <p:ph idx="1"/>
          </p:nvPr>
        </p:nvSpPr>
        <p:spPr/>
        <p:txBody>
          <a:bodyPr/>
          <a:lstStyle/>
          <a:p>
            <a:r>
              <a:rPr lang="en-US" dirty="0" smtClean="0"/>
              <a:t>Requires …</a:t>
            </a:r>
          </a:p>
          <a:p>
            <a:pPr lvl="2"/>
            <a:r>
              <a:rPr lang="en-US" dirty="0" smtClean="0"/>
              <a:t>The </a:t>
            </a:r>
            <a:r>
              <a:rPr lang="en-US" dirty="0" smtClean="0"/>
              <a:t>U</a:t>
            </a:r>
            <a:r>
              <a:rPr lang="en-US" dirty="0" smtClean="0"/>
              <a:t>tilization of Different </a:t>
            </a:r>
            <a:r>
              <a:rPr lang="en-US" dirty="0" smtClean="0"/>
              <a:t>Approaches Based on Type of Communication in Use</a:t>
            </a:r>
          </a:p>
          <a:p>
            <a:pPr lvl="2"/>
            <a:r>
              <a:rPr lang="en-US" dirty="0" smtClean="0"/>
              <a:t>Active Listening Skills</a:t>
            </a:r>
          </a:p>
          <a:p>
            <a:pPr lvl="2"/>
            <a:r>
              <a:rPr lang="en-US" dirty="0" smtClean="0"/>
              <a:t>Redirection</a:t>
            </a:r>
          </a:p>
        </p:txBody>
      </p:sp>
    </p:spTree>
    <p:extLst>
      <p:ext uri="{BB962C8B-B14F-4D97-AF65-F5344CB8AC3E}">
        <p14:creationId xmlns:p14="http://schemas.microsoft.com/office/powerpoint/2010/main" val="35567203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2336</TotalTime>
  <Words>1346</Words>
  <Application>Microsoft Office PowerPoint</Application>
  <PresentationFormat>On-screen Show (4:3)</PresentationFormat>
  <Paragraphs>168</Paragraphs>
  <Slides>15</Slides>
  <Notes>12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Austin</vt:lpstr>
      <vt:lpstr>Exploring and Understanding Cultural Competency</vt:lpstr>
      <vt:lpstr>What is Cultural Competency?</vt:lpstr>
      <vt:lpstr>PowerPoint Presentation</vt:lpstr>
      <vt:lpstr>Areas of Cultural Competency</vt:lpstr>
      <vt:lpstr>ACTIVITY #1: Cultures to Which I Belong</vt:lpstr>
      <vt:lpstr>Why Is This Important?</vt:lpstr>
      <vt:lpstr>NY Rules of Professional Conduct</vt:lpstr>
      <vt:lpstr>ABA Standards for Civil Pro Bono Programs</vt:lpstr>
      <vt:lpstr>Working with Diverse Client Populations</vt:lpstr>
      <vt:lpstr>ACTIVITY #2: Four Stages of Cultural Competence</vt:lpstr>
      <vt:lpstr>Cultural Competency in Our Work</vt:lpstr>
      <vt:lpstr>Cultural Competency in Our Work</vt:lpstr>
      <vt:lpstr>Vicarious Trauma</vt:lpstr>
      <vt:lpstr>ACTIVITY #3: Scavenger Hunt</vt:lpstr>
      <vt:lpstr>Take-Aways</vt:lpstr>
    </vt:vector>
  </TitlesOfParts>
  <Company>PLSNY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and Understanding Cultural Competency</dc:title>
  <dc:creator>Samantha Howell</dc:creator>
  <cp:lastModifiedBy>Samantha Howell</cp:lastModifiedBy>
  <cp:revision>43</cp:revision>
  <dcterms:created xsi:type="dcterms:W3CDTF">2016-07-29T15:29:26Z</dcterms:created>
  <dcterms:modified xsi:type="dcterms:W3CDTF">2016-09-13T15:47:21Z</dcterms:modified>
</cp:coreProperties>
</file>